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media/media14.m4a" ContentType="audio/unknown"/>
  <Override PartName="/ppt/notesSlides/notesSlide14.xml" ContentType="application/vnd.openxmlformats-officedocument.presentationml.notesSlide+xml"/>
  <Override PartName="/ppt/media/media15.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There was no excuse for the world to have been caught so flat-footed by the financial crisis of 2007-8. There had been previous crises in Mexico in 1994-5, East Asia in 1997-98, Russia in 1998, and then in Brazil, Turkey, and Argentina. All knew that a crisis might have a catastrophic outcome—that countries hit by financial crisis often  experienced a very sharp and sometimes permanent growth slowdown. And all saw signs of trouble: global current account imbalances, unusually low interest rates, and bubble-like asset prices seemed to indicate a world that was becoming increasingly prone to financial turbulence.</a:t>
            </a:r>
          </a:p>
          <a:p>
            <a:pPr/>
          </a:p>
          <a:p>
            <a:pPr/>
            <a:r>
              <a:t>Yet one consequence of the neoliberal turn was that financial markets were more lightly regulated than they had been in the past. Another was a pronounced distrust of activist governments—especially those that took preemptive action when some might doubt its necessity. And the third was a tendency to think that markets were smarter than governments. All three of these consequences, in the context of the mid-2000s, stored up immense trouble.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We can see the process of recognition that assets regarded by safe are not safe at all in the internal discussions and judgments at the then-largest bank in the world—Citigroup—as it tried to understand its holdings of mortgage-backed securities in 2007. The SEC vs. Citigroup civil court case settled in 2010 gives us a window into this process of recognition: that assets widely regarded as safe were in fact not so.</a:t>
            </a:r>
          </a:p>
          <a:p>
            <a:pPr/>
          </a:p>
          <a:p>
            <a:pPr/>
            <a:r>
              <a:t>Tracking the documents, it seems clear that in January 2007 the top management of Citi thought that it owned $26 billion of safe MBS. By April 2007, the top managers thought that Citi had reduced its asset holdings to about $20 billion of relatively-safe MBS, and recognized that there was an additional $38 billion on its books—but was confident that that $38 billion were absolutely and totally safe, so that there was no calculable possibility of any loss that needed to be taken into account in any planning scenario. And by July 2007 Citi’s top managers thought that they had reduced their relatively-safe holdings to $13 billion, and their absolutely safe exposure to an additional $33 billion.</a:t>
            </a:r>
          </a:p>
          <a:p>
            <a:pPr/>
          </a:p>
          <a:p>
            <a:pPr/>
            <a:r>
              <a:t>Then in the late summer and fall they changed their mind. </a:t>
            </a:r>
          </a:p>
          <a:p>
            <a:pPr/>
          </a:p>
          <a:p>
            <a:pPr/>
            <a:r>
              <a:t>In September 2007, Citi concluded that it has probably lost $100 million on its $13 billion of relatively-safe MBS. By October, Citi believed that it has lost $1.6 billion on its $13 billion of relatively-safe MBS—but that it had no losses on what is now seen as an additional $43 billion of exposure.</a:t>
            </a:r>
          </a:p>
          <a:p>
            <a:pPr/>
          </a:p>
          <a:p>
            <a:pPr/>
            <a:r>
              <a:t>And then in November 2007 Citi concludes that it has lost $10 billion on its $55 billion of MBS—and that none of them were safe assets at all. </a:t>
            </a:r>
          </a:p>
          <a:p>
            <a:pPr/>
          </a:p>
          <a:p>
            <a:pPr/>
            <a:r>
              <a:t>Citi ultimately lost about ¾ of the $55 billion that at the start of 2007 it had thought were safe places to park its wealth.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22.3.2. Where Had the Regulators Been?</a:t>
            </a:r>
          </a:p>
          <a:p>
            <a:pPr/>
            <a:r>
              <a:t>Milton Friedman had written in his Program for Monetary Stability that (a) if you promise your depositors/creditors that they can get their money quickly, and (b) if you also promise your depositors/creditors that their money is safe, and (c) if there is any chance at all that this promises create “systemic risk”, then (d) you need to be tightly regulated—regulated so tightly that the only assets you can invest in are U.S. Treasury bonds or things of similar safety. John Maynard Keynes had written in his General Theory of Employment, Interest, and Money that “perhaps all investments should be long-term and indissoluble—like a marriage...” He had written this precisely because he, like Milton, feared a panicked flight to safety, and the collapse of risky asset prices that such a panicked flight to safety would produce.</a:t>
            </a:r>
          </a:p>
          <a:p>
            <a:pPr/>
          </a:p>
          <a:p>
            <a:pPr/>
            <a:r>
              <a:t>There are lots of people to blame. You can blame the Clinton administration for acquiescing in Senate Banking Committee Chair Phil Gramm’s desire to repeal Great Depression-era laws separating government-guaranteed commercial banks from other investment banks. (However, the biggest failures and near failures took place in organizations that did not mix commercil and investment banking: Lehmann, Bear Stearns, AIG). You can blame the Clinton administration for deciding not to regulate financial derivatives. You can blame the Federal Reserve for thinking that there was value in exploring new models of providing credit. And you can blame its chair, Alan Greenspan, for asking himself “who am I to tell lenders who want to lend that they cannot lend to borrowers who want to borrow?” and answering “I am nobody”—thus greatly underestimating the seriousness of the situation. You can blame the George W. Bush administration for not just dipping its toe into the waters of financial deregulation but engaging in an ideological crusade for deregulation, on the grounds that it is the people on Wall Street whose personal fortunes are at risk who are much better at assessing and managing risks than the government.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22.3.3. Depression</a:t>
            </a:r>
          </a:p>
          <a:p>
            <a:pPr/>
            <a:r>
              <a:t>And so spending and employment collapsed. And the U.S. unemployment rate rose to a peak of 10% in late 2009.</a:t>
            </a:r>
          </a:p>
          <a:p>
            <a:pPr/>
          </a:p>
          <a:p>
            <a:pPr/>
            <a:r>
              <a:t>It should not have risen so high. By early 2008 it was clear that the world and the American economy were in recession—although professional Republicans eagerly disputed that in the oped pages and on TV, hoping to make their bones and win influence and office. But it was not yet foredoomed that the recession would be substantial. Governments should have played it safe. It was most imprudent to assume that things would not get worse. Yet that is what governments and central banks did. </a:t>
            </a:r>
          </a:p>
          <a:p>
            <a:pPr/>
          </a:p>
          <a:p>
            <a:pPr/>
            <a:r>
              <a:t>Yes, fiscal prudence is important in the long term. But a financial crisis is not the time for long-term thinking. And it was clear that there was a financial crisis. Governments should have boosted purchases and let the short-run deficit go where it needed to be to preserve full employment. China did so—indeed, starting its massive fiscal-stimulus and  job-creation policies in the middle of 2008. China continued to grow. The United States did not do so. In the United States, employment was not to begin to recover until 2012.  </a:t>
            </a:r>
          </a:p>
          <a:p>
            <a:pPr/>
          </a:p>
          <a:p>
            <a:pPr/>
            <a:r>
              <a:t>By the spring of 2008, central banks should have already dropped safe interest rates the normal five or so percentage points they are dropped when a recession becomes clear. They did not: they were worried about inflation instead, even though there were no signs that the latest oil boom was feeding through into expectations of wage increases or price rises in other sectors. </a:t>
            </a:r>
          </a:p>
          <a:p>
            <a:pPr/>
          </a:p>
          <a:p>
            <a:pPr/>
            <a:r>
              <a:t>Why the Federal Reserve in the summer of 2008 listened to right-wing demands to contract demand to rein in inflation is unclear to me. Headline inflation was getting the, well, headlines. But technocratic central banks exist to look beyond the headlines. Perhaps Bernanke was too eager to wait for consensus before he took policy action. If so, there is a very bitter lesson here: when a financial crisis of unknown magnitude is clearly gathering, one must pursue the policies of an Eeyore: assume the worst, and act on it, because you can always back down and reverse course should you have overreacted. Yes, you will suffer grave embarrassment and scorn. But that is what you are paid to do.</a:t>
            </a:r>
          </a:p>
          <a:p>
            <a:pPr/>
          </a:p>
          <a:p>
            <a:pPr/>
            <a:r>
              <a:t>And financial regulators should have been worrying about how to mobilize the world economy’s risk-bearing capacity, because all signals in asset prices were that private markets were greatly underestimating possible risks.</a:t>
            </a:r>
          </a:p>
          <a:p>
            <a:pPr/>
          </a:p>
          <a:p>
            <a:pPr/>
            <a:r>
              <a:t>With the subprime mortgage meltdown of August 2007, the dangers in the situation had become clear. Yet governments seemed to want not just warnings in financial markets of the risk of a large depression, but actual evidence of collapsing employment before they began to take strong action. Yet by then it would have been—and was—too late to preserve global full employment.</a:t>
            </a:r>
          </a:p>
          <a:p>
            <a:pPr/>
          </a:p>
          <a:p>
            <a:pPr/>
            <a:r>
              <a:t>But none of these steps were being taken in early 2008.</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Even worse, in late 2008 the Federal Reserve and the U.S. Treasury made near-fatal mistakes. They seem to have lost sight of the main thread, and acted to pursue two subsidiary goals: (1) to keep as much economic activity as possible under private-sector control, (2) to prevent the princes of Wall Street who led us into the crisis from profiting from the systemic risk that they created. In so doing they lost the game. By the end of 2008, it was very clear that full employment could not be maintained, and that a deep depression could only be avoided by an immediate and massive fiscal expansion. </a:t>
            </a:r>
          </a:p>
          <a:p>
            <a:pPr/>
          </a:p>
          <a:p>
            <a:pPr/>
            <a:r>
              <a:t>The desire to prevent the princes of Wall Street from profiting from the crisis was reflected in the Fed-Treasury decision to let Lehman Brothers collapse in an uncontrolled bankruptcy without oversight, supervision, or guarantees. The logic behind that decision was that, previously in the crisis, equity shareholders had been severely punished when their firms were judged too big to fail. The shareholders of Bear Stearns, AIG, Fannie Mae, and Freddie Mac essentially had ownership positions and all their wealth confiscated for pennies. But this was not true of bondholders and counterparties, who were paid in full. The Fed and Treasury feared that a bad lesson was being taught. To unteach that lesson required, at some point, allowing some bank to fail, and persuading some debt holders and counterparties that the government guarantee of support to institutions that were too big to fail was not certain. In retrospect, this was the major mistake. </a:t>
            </a:r>
          </a:p>
          <a:p>
            <a:pPr/>
          </a:p>
          <a:p>
            <a:pPr/>
            <a:r>
              <a:t>It was at this point that the Treasury made the second mistake. Because it tried to keep the private sector private, it sought to avoid partial or full nationalization of the components of the banking system deemed too big to fail. In retrospect, the Treasury should have identified all such entities and started buying common stock in them—whether they liked it or not—until the crisis passed. Yes, this is what might be called “lemon socialism”. But there are times when lemon socialism is appropriate policy. And the second half of 2008 was one of them.</a:t>
            </a:r>
          </a:p>
          <a:p>
            <a:pPr/>
          </a:p>
          <a:p>
            <a:pPr/>
            <a:r>
              <a:t>And so the depression became a deep one. In September 2008 I was confident that the world’s governments were capable of keeping the world economy out of a deep and long depression. But by March 2009 it was clear that they had not. The problem was not that governments were unsure about what to do. The problem was that assembling the political coalition to do more than had been done in the winter of 2008-9 was judged impossible. I was told that the prudent thing was to see how 2009 turned out, and then go back to the political system for further action in 2010. At the time that seemed to me—and was—most imprudent.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The rise in unemployment could have risen much higher. Alan Blinder and Mark Zandi asked the baseline question: What would the economy have looked like, and where would the unemployment rate have peaked, had the government followed the cold-turkey policies advocated by Republicans after Obama took office? The answer they came up with for a peak unemployment rate was: 16%. That seems credible to me: that is about halfway between what the actual peak was and what peak unemployment was in the Great Depression. </a:t>
            </a:r>
          </a:p>
          <a:p>
            <a:pPr/>
          </a:p>
          <a:p>
            <a:pPr/>
            <a:r>
              <a:t>In their judgment—and mine—the alphabet soup of interventions by the Federal Reserve to guarantee loans, expand the money supply, and take risk off of the private sector’s balance sheet was quite effective. The TARP and the TALF and the HAMP and Federal Reserve “quantitative easing” policies and extra deficit spending via the ARRA and all the other government interventions have accomplished 6% of the 10%-reduction-in-unemployment-relative-to-where-it-would-otherwise-have-been job that the government should have carried out when the crisis hit. That is ⅗ of the job: a glass half-full is not empty.</a:t>
            </a:r>
          </a:p>
          <a:p>
            <a:pPr/>
          </a:p>
          <a:p>
            <a:pPr/>
            <a:r>
              <a:t>On the other hand, the glass was ⅖ empty. And forecasts as of 2011 that the restoration of full employment would take a long time were accurate. The employment rate for 25-54 year olds—too old to be in school, too young to be retired—peaked at 82% in 2000 and then at 80% in 2007. It fell to 75% in 2009. It was still at only 76% in 2013. It did not reach 78% until the end of 2016, was still short of 79% when 2017 ended. There was no “bounce back” rapid recovery. Indeed, for the first four years of the recovery, workers’ abilities to find jobs barely improved at all. </a:t>
            </a:r>
          </a:p>
          <a:p>
            <a:pPr/>
          </a:p>
          <a:p>
            <a:pPr/>
            <a:r>
              <a:t>22.3.4. Applying the Bagehot-Minsky Rule.</a:t>
            </a:r>
          </a:p>
          <a:p>
            <a:pPr/>
            <a:r>
              <a:t>The glass of economic policy in the United States was thus about ⅗ full as far as the “lend freely” part of proper economic policy is concerned. How about the “on collateral good in normal times” part? And how about the “at a penalty rate” part? of proper economic policy is concerned. In fact, it is doubtful that there is a glass at all. This was simply not done.</a:t>
            </a:r>
          </a:p>
          <a:p>
            <a:pPr/>
          </a:p>
          <a:p>
            <a:pPr/>
            <a:r>
              <a:t>In this crisis, the U.S. government has done reasonably well on the “lend freely” part—the glass is about two-thirds full. It has done much worse on the “penalty rate” part of the Minskyite policy prescription.</a:t>
            </a:r>
          </a:p>
          <a:p>
            <a:pPr/>
          </a:p>
          <a:p>
            <a:pPr/>
            <a:r>
              <a:t>Policymakers did rush in. Financial institutions were bailed out at taxpayer expense; guarantees were extended to restore confidence—Ireland, for example, took the extraordinary step of guaranteeing all Irish bank debt; central banks and government agencies stepped in as “lenders of last resort,” providing credit where banks could or would not. These measures were successful in stemming the panic: by the early summer of 2009, most measures of financial stress had subsided to more or less normal levels. And as we noted at the beginning of this review, the world economy ended its headlong plunge.</a:t>
            </a:r>
          </a:p>
          <a:p>
            <a:pPr/>
          </a:p>
          <a:p>
            <a:pPr/>
            <a:r>
              <a:t>But the actions taken were perceived to have been unfair. Financial bailouts are always so, because they reward those who made bad bets on risky assets. But a policy that leaves the owners and controllers of risky financial assets impoverished is a policy that shuts down dynamism in the real economy. A crash in prices of risky financial assets sends a message: shut down risky production activities and don’t undertake any new activities that might be risky. But there aren’t enough safe, secure, and sound enterprises to absorb all the workers laid off from risky enterprises. The political problem can be finessed: as Don Kohn, a vice-chairman of the Federal Reserve, recently observed, teaching a few thousand feckless financiers not to over-speculate is much less important than securing the jobs of millions of Americans and tens of millions around the globe. Financial rescue operations that benefit even the unworthy can be accepted if they are seen as benefiting all—even if the unworthy gain more than their share of the benefits.</a:t>
            </a:r>
          </a:p>
          <a:p>
            <a:pPr/>
          </a:p>
          <a:p>
            <a:pPr/>
            <a:r>
              <a:t>When Vice Presidential candidate Jack Kemp attacked Vice President Al Gore in 1996 for the Clinton administration’s decision to bail out Mexico’s feckless government during the 1994-1995 financial crisis, Gore responded that America made $1.5 billion on the deal.</a:t>
            </a:r>
          </a:p>
          <a:p>
            <a:pPr/>
          </a:p>
          <a:p>
            <a:pPr/>
            <a:r>
              <a:t>Similarly, Clinton’s treasury secretary, Robert Rubin, and IMF Managing Director Michel Camdessus were attacked for committing public money to bail out New York banks that had loaned to feckless East Asians in 1997-1998. They responded that they had not rescued the truly bad speculative actor, Russia; that they had “bailed in,” not bailed out, the New York banks, by requiring them to cough up additional money to support South Korea’s economy; and that everyone had benefited massively, because a global recession was avoided.</a:t>
            </a:r>
          </a:p>
          <a:p>
            <a:pPr/>
          </a:p>
          <a:p>
            <a:pPr/>
            <a:r>
              <a:t>In 2009, however, the U.S. government could say none of these things. What was concrete and visible were continued bankers’ bonuses and a real economy that continued to shed jobs.</a:t>
            </a:r>
          </a:p>
          <a:p>
            <a:pPr/>
          </a:p>
          <a:p>
            <a:pPr/>
            <a:r>
              <a:t>Focusing more on the “penalty rate” part would have at least moderated that perception of unfairness—and given more of a political base for further actions, if the old ones had not been perceived as too much of a present to the princes of Wall Street.</a:t>
            </a:r>
          </a:p>
          <a:p>
            <a:pPr/>
          </a:p>
          <a:p>
            <a:pPr/>
            <a:r>
              <a:t>And the “on collateral good in normal times part”? At what seems in retrospect to have been the decisive moment, the Lehman bankruptcy, they did not. Why not? Sometimes what I hear is that they did not believe they had legal authority to do so. And when I hear this, I also hear nineteenth-century British statesman Robert Peel say that he is confident that policymakers would rise to the occasion should a “pecuniary crisis” impose on them “grave responsibility”. Robert Peel would be disappointed. Sometimes I hear that failing to rescue Lehman was a way of substituting for their failure to charge a “penalty rate” on those who were bailed out. Walter Bagehot and Hyman Minsky would be disappointed.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Back up: Recall French economist Jean-Baptiste Say had claimed back in 1803 that there was no such thing as a “general glut”: an economic depression. Excess supply on the market of some commodity, he claimed, was automatically and necessarily excess demand for another. What was claimed to be a general depression was merely an imbalance in supply—and workers needed to get on their bikes, as British conservative politician Norman Tebbitt said in 1981, and move over to the sectors where there was excess demand. Recall that British economist John Stuart Mill parried in 1829 that there could too be a “general glut”. An excess demand for cash was an excess supply of everything else—including labor. Why? Because if you have an unsatisfied demand for, say, yoga lessons, the only way to satisfy that demand is to go out and work more and use what you earn to buy yoga lessons. But if you have an unsatisfied demand for cash, you can either (a) work more, or (b) spend less buying other things. And recall that back in 1829 Say agreed with Mill: there could be a “general glut”, if something, like a financial crisis, caused workers, businesses, and financiers to demand to hold more cash and caused banks to refuse to extend credit and create deposits as far.</a:t>
            </a:r>
          </a:p>
          <a:p>
            <a:pPr/>
          </a:p>
          <a:p>
            <a:pPr/>
            <a:r>
              <a:t>Now let us note that there are three ways in which an excess demand for cash can emerge: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22.1.2. A Monetarist Depression</a:t>
            </a:r>
          </a:p>
          <a:p>
            <a:pPr/>
            <a:r>
              <a:t>One way that an excess demand for cash can emerge is if something happens to reduce the economy’s money stock—the amount of cash, plus other assets (like bank account balances reflecting previous deposits in, or lines of credit extended by banks) used as means of payment; or if something happens to raise demand for cash and other means-of-payment assets. Those who seek to hold more cash (and other means-of-payment assets) then try to sell the interest-paying assets they hold in order to raise cash. </a:t>
            </a:r>
          </a:p>
          <a:p>
            <a:pPr/>
          </a:p>
          <a:p>
            <a:pPr/>
            <a:r>
              <a:t>But in the economy as a whole, everything has to add up: one person can sell an interest-paying asset only if someone else buys it. So in the aggregate these sales do not repair the imbalance—they do not shrink the supply of interest-bearing assets and increase the supply of cash—they only lower the price and raise the interest rates on interest-paying assets. That is how you can tell if you are in a monetarist depression: unemployment will be high, and interest rates will be high too. </a:t>
            </a:r>
          </a:p>
          <a:p>
            <a:pPr/>
          </a:p>
          <a:p>
            <a:pPr/>
            <a:r>
              <a:t>A monetarist depression has a natural cure: (a) the government needs to print cash or get banks to make loans and extend credit and so increase deposits (and other means-of-payment assets); or (b) “confidence” has to be restored so that the demand for cash shrinks back to normal. In the standard IS-LM graph framework set out by economist John Hicks back in 1937, the problem is that the LM curve is shifted too far to the left, and needs to be pushed to the right, by restored confidence or monetary expansion.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22.1.3. A Keynesian Depression</a:t>
            </a:r>
          </a:p>
          <a:p>
            <a:pPr/>
            <a:r>
              <a:t>A second way that an excess demand for cash can emerge is if something happens to reduce the economy’s stock of savings vehicles—assets, interest-paying or capital gains-yielding, that people use to transfer purchasing power forward in time from the present to the future. If the economy is short of savings vehicles, they will sell for a high price—the interest rate on them will be low. As interest rates fall, however, cash begins to look like an attractive savings vehicle: it does not pay interest, but holding it is a good and safe way (in the absence of inflation) to move purchasing power forward in time from the present to the future. As cash is pressed into service as a savings vehicle, demand for it goes up—and the excess demand for cash that produces the downturn and high unemployment emerges.</a:t>
            </a:r>
          </a:p>
          <a:p>
            <a:pPr/>
          </a:p>
          <a:p>
            <a:pPr/>
            <a:r>
              <a:t>You can tell that you are in a Keynesian depression when unemployment is high, but when interest rates are not also high, but rather very low. A Keynesian depression has a different cure. Yes, restoring “confidence” can work—but it works largely by inducing businesses to invest more in boosting their capital stocks, and in the process of so doing finance their capital investment by issuing more stock and bonds, and so increasing the supply of savings vehicles in the economy. But there is a more direct way: the government is a fine creator of savings vehicles in the form of its debt, so it can issue bonds that people will buy, thus pushing some of the cash drafted into being a substitute savings vehicle out of that role, and use the purchasing power to put people to work directly by paying them to make useful stuff. </a:t>
            </a:r>
          </a:p>
          <a:p>
            <a:pPr/>
          </a:p>
          <a:p>
            <a:pPr/>
            <a:r>
              <a:t>Note that the standard monetarist cure—having the central bank expand the money stock by buying bonds for cash—will not work: yes, the supply of cash will go up, but the private market’s demand for cash will go up as well, as the reduction in bonds out there in the market will raise the quantity of cash pressed into service as savings vehicles by as much as the quantity of cash increases. In the standard IS-LM graph framework set out by economist John Hicks back in 1937, the problem is that the IS curve is shifted too far to the left, and needs to be pushed to the right, by restored confidence or fiscal expansion.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 Then there is a third type of depression: the kind we saw in 2008-10. Unemployment rose very high. But interest rates are not all high, and they were not all low. Interest rates on safe assets—like U.S., German, and Japanese bonds—reached unbelievably and astonishingly low levels. But interest rates on risky bonds were not low: they were, instead high, and sometimes very very high indeed. The world was not short of cash: central banks flooded the zone with cash. The world was not short of savings vehicles in general: you could buy risky savings vehicles—private debt that was not AAA-rated, and the stocks of companies that faced some market and growth risk—for an absolute song. What the world was short of was of safe assets.</a:t>
            </a:r>
          </a:p>
          <a:p>
            <a:pPr/>
          </a:p>
          <a:p>
            <a:pPr/>
            <a:r>
              <a:t>The private sector cannot then create safe assets: if it could, then it would already have done so, since the shortage means that safe assets can be sold at a very high price. So the government has to step in. The central bank can take risk off of the private sector’s and onto its own balance sheet by buying up not short-term safe government bonds but long-term risky assets for safe cash, thus increasing the supply of safe assets, while reducing the risk borne by the private sector and freeing up that risk appetite for deployment elsewhere. The problem is that this “quantitative easing” would need to be done on an enormous scale to be effective. The government can—as long as the government’s debt is perceived as a safe asset—raise the supply of safe assets by issuing bonds that people will buy, and use the purchasing power to put people to work directly by paying them to make useful stuff. But will doing so crack the government’s status as a provider of safe assets? In 1931 the government of Austria tried this trick when it took over the debt of the unsafe Credit-Anstalt bank, and found that it had made the problem worse, as so doing had made people lose confidence in its own debt, which had previously been seen as safe. And this, too, needs to be undertaken at immense scale to be effective.</a:t>
            </a:r>
          </a:p>
          <a:p>
            <a:pPr/>
          </a:p>
          <a:p>
            <a:pPr/>
            <a:r>
              <a:t>Or the government can offer loan guarantees and asset swaps, and by so doing transform savings vehicles regarded as unsafe into safe assets. This is by far the cheapest and most effective. But it requires that the government have the expertise to price its loan guarantees and swaps effectively: if it prices them too high, no one takes them up and the economy crashes; if it prices them too low, financiers take the government—and the public—to the cleaners. This approach has been formalized in the Bagehot-Minsky rule: in such a crisis—with a safe-asset shortage and a rapidly approaching depression—the government needs to lend freely (in order to expand the safe-asset supply) on collateral that is good in normal times (accepting that those whom it is thus subsidizing are getting a very good deal, since times are definitely not normal) but do so at a penalty rate (so that the amount by which financiers, especially financiers whose previous imprudence has created the confidence crash and the safe asset shortage, profit is distinctly limited). </a:t>
            </a:r>
          </a:p>
          <a:p>
            <a:pPr/>
          </a:p>
          <a:p>
            <a:pPr/>
            <a:r>
              <a:t>One problem with this Bagehot-Minsky rule is that it treats unequals equally: those who have been financially imprudent and bear some responsibility for the crisis get bailed out along with those whose only fault was getting caught in the unexpected financial whirlwind. A second problem is that it requires skill, good judgment, and luck to carry out. A government without confidence in its own technocratic chops, or that fears a political backlash from bailing out too many perceived as unworthy, may decide to give up on following some or all of the Bagehot-Minsky rule. In that case, its policy is reduced to attempting to use sorcery to summon the confidence fairy to rescue the economy.</a:t>
            </a:r>
          </a:p>
          <a:p>
            <a:pPr/>
          </a:p>
          <a:p>
            <a:pPr/>
            <a:r>
              <a:t>In 2008 first the United States and then the North Atlantic suffered a Minsky depression.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The 2007-8 financial crisis and subsequent recession left the Global North 10% poorer than it otherwise would have been. There are many who argue that this business-cycle catastrophe was an unavoidable result of the housing bubble in the United States. Many still claim that the bubble’s deflation triggered the financial crisis. But that is not true. The bubble had already deflated substantially before the crisis erupted.</a:t>
            </a:r>
          </a:p>
          <a:p>
            <a:pPr/>
          </a:p>
          <a:p>
            <a:pPr/>
            <a:r>
              <a:t>Recall that by mid-2008, home prices had returned to, or even fallen below, levels supported by their underlying fundamentals, and employment and production in the residential construction industry had declined to levels far below trend. The work of rebalancing asset valuations and reallocating economic resources across sectors had already been accomplished. To be sure, there still would have been around $500 billion worth of financial-asset losses in the form of defaults on subprime mortgages and home-equity loans. But that is only one-quarter of the relative share what global equity markets lost in seven hours on October 19, 1987. In should not have been enough to sink the global financial system. Indeed, Ben Bernanke, then Chair of the US Federal Reserve, seemed confident in the summer of 2008 that the correction in housing prices had not triggered any unmanageable financial crisis. At the time, he was mainly focused on the dangers of rising inflation.</a:t>
            </a:r>
          </a:p>
          <a:p>
            <a:pPr/>
          </a:p>
          <a:p>
            <a:pPr/>
            <a:r>
              <a:t>And then the bottom fell out because beliefs changed. Investors came to believe that financial markets were saddled with highly elevated risk. This led to the sudden run on both the shadow and non-shadow banking systems, as investors scrambled to dump assets. The increased risk that they had imputed to the system became a reality. Like triage nurses in an emergency room, they quickly assessed the patient and then ran with their initial diagnosis as if there were no other option.</a:t>
            </a:r>
          </a:p>
          <a:p>
            <a:pPr/>
          </a:p>
          <a:p>
            <a:pPr/>
            <a:r>
              <a:t>Nothing about the fallout from the crisis was inevitable. Had the Fed been in possession of contingency plans for putting too-big-to-fail institutions into receivership and becoming the risk-bearer of last resort, we would be living in a very different world today. Chance, contingency, and policy error played the decisive role in the crisis and its aftermath.</a:t>
            </a:r>
          </a:p>
          <a:p>
            <a:pPr/>
          </a:p>
          <a:p>
            <a:pPr/>
            <a:r>
              <a:t>Yet there is a logic. Such crises of belief are manifestations of a chronic condition that must be managed. The seeds of the next Kindlebergian sequence – displacement, optimism, enthusiasm, crash, panic, revulsion, discredit – have already been sown by the very policies that were needed to address the last downturn.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So the next stage in our study of the origins of the downturn is to look at mortgage finance and financial engineering in the 2000s.</a:t>
            </a:r>
          </a:p>
          <a:p>
            <a:pPr/>
          </a:p>
          <a:p>
            <a:pPr/>
          </a:p>
          <a:p>
            <a:pPr/>
            <a:r>
              <a:t>22.2.2. Mortgage Finance and Financial Engineering in America</a:t>
            </a:r>
          </a:p>
          <a:p>
            <a:pPr/>
            <a:r>
              <a:t>22.2.2.1. Securitization and the Concealment of Risk</a:t>
            </a:r>
          </a:p>
          <a:p>
            <a:pPr/>
            <a:r>
              <a:t>By now the litany is familiar: the old model of banking, in which banks held on to the loans they made, was replaced by the new practice of originate-and-distribute. Mortgage originators—which in many cases had no traditional banking business—made loans to buy houses, then quickly sold those loans off to other firms. These firms then repackaged those loans by pooling them, then selling shares of these pools of securities; and rating agencies were willing to label the resulting product chicken—that is, to bestow their seal of approval, the AAA rating, on the more senior of these securities, those that had first claim on interest and principal repayment. And everyone ignored both the risks posed by a general housing bust and the degradation of underwriting standards as the bubble inflated. When the bust came, much of that AAA paper turned out to be worth just pennies on the dollar.</a:t>
            </a:r>
          </a:p>
          <a:p>
            <a:pPr/>
          </a:p>
          <a:p>
            <a:pPr/>
            <a:r>
              <a:t>The usual way this story is told conveys the impression that Wall Street had no incentive to worry about the risks of subprime lending, because it was able to unload the toxic waste on unsuspecting investors throughout the world. But this claim appears to be wrong: while there were plenty of naive investors buying complex securities without understanding the risks, the Wall Street firms issuing these securities kept the riskiest assets on their own books. And they also bought risky assets issued by other financial institutions. And Europe managed to inflate similar giant housing bubbles without turning to American-style complex financial schemes. There was securitization; there was concealment of risk; there was much more irrational exuberance.</a:t>
            </a:r>
          </a:p>
          <a:p>
            <a:pPr/>
          </a:p>
          <a:p>
            <a:pPr/>
          </a:p>
          <a:p>
            <a:pPr/>
            <a:r>
              <a:t>22.2.2.2. The Housing Bubble</a:t>
            </a:r>
          </a:p>
          <a:p>
            <a:pPr/>
            <a:r>
              <a:t>Between 1997 and 2007, all throughout the North Atlantic, real estate prices soared. The prices of housing more than doubled in the British isles, nearly doubled in Spain, and rose by 75 percent in the United States. </a:t>
            </a:r>
          </a:p>
          <a:p>
            <a:pPr/>
          </a:p>
          <a:p>
            <a:pPr/>
            <a:r>
              <a:t>You may hear that there were also government programs that provided subsidies to mortgage lenders and borrowers. But this played net to no role at all in the runup of prices. The public subsidies enterprise mortgage lenders like the Federal National Mortgage Administration—FNMA—“Fannie Mae”—had existed long before the 2000s. You could attribute a runup in housing prices in the 1940s and in the 1950s to their appearance and existence. But you could not so attribute a runup in housing prices in the 2000s. The lending that allowed the purchase of houses at rising prices was primarily made not by government-sponsored enterprises like Fannie Mae but by private specialized mortgage lenders like the infamously-bankrupt Countrywide.</a:t>
            </a:r>
          </a:p>
          <a:p>
            <a:pPr/>
          </a:p>
          <a:p>
            <a:pPr/>
            <a:r>
              <a:t>You may also hear that there was a Federal Reserve that cut interest rates too far. The logic here is equally dodgy. The Federal Reserve did reduce the overnight rate on loans between banks from 6.5% per year in 2000 to 1% per year in 2003. But western Europe’s central bank, the ECB, reduced interest rates by only half as much as did America’s Federal Reserve—yet Europe’s housing bubbles were if anything larger than those in the United States. Moreover, suppose that the Federal Reserve does reduce interest rates by 3% per year too much, keeps them low for three years, and that all of that reduction gets passed through to mortgage borrowers. That break on interest rates means only that borrowers can afford to pay an extra 9% to buy their house. That is an order of magnitude too small to account for any significant part of the housing price runup.</a:t>
            </a:r>
          </a:p>
          <a:p>
            <a:pPr/>
          </a:p>
          <a:p>
            <a:pPr/>
            <a:r>
              <a:t>Was U.S. government policy at fault at all? Yes, but not because the Federal Reserve’s cutting interest rates boosted prices or because the government encouraged Fannie and its cousins to lend into the housing bubble. Financial regulators failed to use their authority to stop excessive risk-taking. As Paul Krugman and Robin Wells write: “conservatives would like to put soft-hearted politicians at the center of this story, they don’t belong there.” But in a sense they do belong there—only their soft hearts weren’t bleeding for working-class Americans hoping to buy houses, but for very rich mortgage speculators hoping to evade regulation and leverage up their large portfolios:</a:t>
            </a:r>
          </a:p>
          <a:p>
            <a:pPr/>
          </a:p>
          <a:p>
            <a:pPr/>
            <a:r>
              <a:t>The bubble got started largely thanks to the global savings glut, but that it developed a momentum of its own—which is what bubbles do. Financial innovations such as the securitization of mortgages may have made it easier for the bubble to inflate—but European banks managed to extend too much credit without such frills. However, it is clear that there were major failures in oversight, in both Europe and America. And the bubble reached its peak in 2005.</a:t>
            </a:r>
          </a:p>
          <a:p>
            <a:pPr/>
          </a:p>
          <a:p>
            <a:pPr/>
            <a:r>
              <a:t>At that moment concern about financial stability shifted from America’s enormous trade deficit to its surging property markets and real-estate bubble. Could an obviously overheating market be cooled without sending America, and its main trading partners around the world, into an economic tailspin?</a:t>
            </a:r>
          </a:p>
          <a:p>
            <a:pPr/>
          </a:p>
          <a:p>
            <a:pPr/>
            <a:r>
              <a:t>Yet the American housing bubble deflated without trouble. By mid-2007, housing prices appeared well on their way back to sustainability. That had been accomplished without a recession. And there was good reason to think that the United States had escaped trouble.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22.2.2.3. The Housing Crash</a:t>
            </a:r>
          </a:p>
          <a:p>
            <a:pPr/>
            <a:r>
              <a:t>What happens when bubbles burst? Invariably, a lot of paper wealth disappears. But that, in itself, isn’t enough to turn a burst bubble into a catastrophe for the economy as a whole. The stock crash of 2000–2002 was a $5 trillion hit to US household wealth. It created a lot of pain for people counting on capital gains for their retirement, but it didn’t trigger any broader systemic crisis. The housing bust was an $8 trillion hit—not all that much bigger than the stock crash, once one takes into account both inflation and economic growth in the interim. But it produced the worst global crisis since the 1930s. Why?</a:t>
            </a:r>
          </a:p>
          <a:p>
            <a:pPr/>
          </a:p>
          <a:p>
            <a:pPr/>
            <a:r>
              <a:t>One answer is that policymakers were looking in the wrong direction. It became clear in the second half of 2007 that there was potential trouble, not so much because the housing bubble had largely collapsed, but because too many financiers had made too leveraged bets on a continued boom in housing prices. The Federal Reserve reacted by standing ready to provide liquidity at normal market rates to institutions that found themselves momentarily embarrassed by illiquid counterparties. But it showed little willingness to take broader action—to substantially ease monetary conditions, or begin acting as a lender-of-last resort. The fear was that responding to trouble caused by imprudent lending would provide a safety net—a “Bernanke put” on asset prices. That would encourage more imprudent lending in the future.</a:t>
            </a:r>
          </a:p>
          <a:p>
            <a:pPr/>
          </a:p>
          <a:p>
            <a:pPr/>
            <a:r>
              <a:t>But by the end of the year it was no longer clear that was appropriate. Federal Reserve Vice Chair Don Kohn was among those nervous first: “we should not hold the economy hostage to teach a small segment of the population a lesson”, he warned in late 2007. But his view was distinctly a minority one back then, and remained a minority view until it was too late.</a:t>
            </a:r>
          </a:p>
          <a:p>
            <a:pPr/>
          </a:p>
          <a:p>
            <a:pPr/>
            <a:r>
              <a:t>There are two main answers to the question of why some asset bubbles do so much damage when they burst. The narrow answer focuses on the financial sector; the broad answer argues that debt and leverage among nonfinancial players such as corporations and home owners are equally important. </a:t>
            </a:r>
          </a:p>
          <a:p>
            <a:pPr/>
          </a:p>
          <a:p>
            <a:pPr/>
            <a:r>
              <a:t>The global real estate bust of 2005-2008, unlike the bursting of the dot-com bubble, raised justifiable concerns about the soundness of banks. Financial institutions, by and large, weren’t exposed to technology stocks. They were, however, very much exposed to losses from mortgage defaults. But how could an old-fashioned panic happen in the modern world? Generations of economics instructors had told students that bank runs—like the famous scene in the movie “It’s a Wonderful Life”—were a thing of the past. In the United States, conventional banking was increasingly supplanted by a variety of alternatives, these days usually grouped together as “shadow banking”, that were not properly regulated and were not properly supported by deposit-insurance and established lender-of-last-resort channels. Investors began parking their money not in bank deposits but in “repo” (repurchase) agreements—very short-term loans to hedge funds and investment banks. Repo yielded higher interest rates,  but their owners needed to be sure to sell first or else they would not get their money back if their debtor ran into trouble. Runs on repo brought down the investment banks of Bear Stearns and Lehman Brothers. </a:t>
            </a:r>
          </a:p>
          <a:p>
            <a:pPr/>
          </a:p>
          <a:p>
            <a:pPr/>
            <a:r>
              <a:t>In Europe, the breakdown of the traditional banking safety net took a somewhat different form. Banks in the bubble areas of Spain, Ireland, Iceland, and the UK made loans that far exceeded their deposits, which they supplemented by borrowing from other banks and investors. This extra funding could and did dry up. And these European banks were backed by their national governments, not by the European Central Bank—which meant that when really major banking problems arose in some countries, the ability of those nations’ governments to backstop their banks came into question.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22.3. Panic and Depression</a:t>
            </a:r>
          </a:p>
          <a:p>
            <a:pPr/>
            <a:r>
              <a:t>Thus the real estate bust created a crisis of confidence in much of the world’s financial system, and eventually paralyzed crucial parts of that system. Signs of strain began appearing in the late summer of 2007; all hell broke loose after the failure of Lehman in September 2008. During the winter of 2008–2009 borrowing costs for almost everyone except governments soared, if they could get credit at all. And the world economy looked dangerously close to a complete meltdown.</a:t>
            </a:r>
          </a:p>
          <a:p>
            <a:pPr/>
          </a:p>
          <a:p>
            <a:pPr/>
          </a:p>
          <a:p>
            <a:pPr/>
            <a:r>
              <a:t>22.3.1. The “Fundamental” Problem Was Not Large</a:t>
            </a:r>
          </a:p>
          <a:p>
            <a:pPr/>
            <a:r>
              <a:t>This teetering-on-the-edge of a Great Depression-sized macroeconomic catastrophe came as a surprise to me. Nine months earlier, in March 2008, I had reasoned that the problem was not large, and that the risks were very manageable. Consider:</a:t>
            </a:r>
          </a:p>
          <a:p>
            <a:pPr/>
          </a:p>
          <a:p>
            <a:pPr/>
            <a:r>
              <a:t>	•	There were 5 million houses that should not have been built in the desert between Los Angeles and Albuquerque.</a:t>
            </a:r>
          </a:p>
          <a:p>
            <a:pPr/>
            <a:r>
              <a:t>	•	There was $100,000 in mortgage debt on the average overbuilt house that would not be paid, and that has to be eaten by somebody</a:t>
            </a:r>
          </a:p>
          <a:p>
            <a:pPr/>
            <a:r>
              <a:t>	•	Hence there was a $500 billion financial loss from the housing crash that holders of financial securities would have to bear, one way or another</a:t>
            </a:r>
          </a:p>
          <a:p>
            <a:pPr/>
            <a:r>
              <a:t>	•	But the dot-com crash has been a $3 trillion financial loss</a:t>
            </a:r>
          </a:p>
          <a:p>
            <a:pPr/>
            <a:r>
              <a:t>	•	And the dot-com crash pushed the unemployment rate up by only 1½%</a:t>
            </a:r>
          </a:p>
          <a:p>
            <a:pPr/>
            <a:r>
              <a:t>	•	Hence the financial crisis was unlikely to have large effects on the economy.</a:t>
            </a:r>
          </a:p>
          <a:p>
            <a:pPr/>
          </a:p>
          <a:p>
            <a:pPr/>
            <a:r>
              <a:t>But the market reasoned differently. The market reasoned:</a:t>
            </a:r>
          </a:p>
          <a:p>
            <a:pPr/>
          </a:p>
          <a:p>
            <a:pPr/>
            <a:r>
              <a:t>	•	There were $500B in losses that we know of</a:t>
            </a:r>
          </a:p>
          <a:p>
            <a:pPr/>
            <a:r>
              <a:t>	•	And all the trained professionals who assured us that these were safe</a:t>
            </a:r>
          </a:p>
          <a:p>
            <a:pPr/>
            <a:r>
              <a:t>	•	Lied, or</a:t>
            </a:r>
          </a:p>
          <a:p>
            <a:pPr/>
            <a:r>
              <a:t>	•	Did not understand the world</a:t>
            </a:r>
          </a:p>
          <a:p>
            <a:pPr/>
            <a:r>
              <a:t>	•	Therefore we need to dump our risky assets—at any price—and buy safer ones—at any price</a:t>
            </a:r>
          </a:p>
          <a:p>
            <a:pPr/>
          </a:p>
          <a:p>
            <a:pPr/>
            <a:r>
              <a:t>And as investors dumped assets they had thought were safe but turned out to be risky, it turned out that there was then a very limited supply of truly safe assets. And urgency to sell in panic greatly increased the risk of holding on to the risky assets that were held. The result was a financial accelerator of 40: a $500 billion destruction of wealth via badly thought-out investments building houses brought the total value of global financial wealth down by forty times as much, from $80 trillion to $60 trillion.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a:solidFill>
                  <a:srgbClr val="000000"/>
                </a:solidFill>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9.pptx" TargetMode="External"/><Relationship Id="rId5" Type="http://schemas.openxmlformats.org/officeDocument/2006/relationships/hyperlink" Target="https://www.icloud.com/keynote/0odd9qfdZ4RJOYfQYiWU2bbp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2.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2.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2.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2.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audio" Target="../media/media13.m4a"/><Relationship Id="rId4" Type="http://schemas.microsoft.com/office/2007/relationships/media" Target="../media/media13.m4a"/><Relationship Id="rId5" Type="http://schemas.openxmlformats.org/officeDocument/2006/relationships/image" Target="../media/image2.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1.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2.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2.png"/><Relationship Id="rId5" Type="http://schemas.openxmlformats.org/officeDocument/2006/relationships/image" Target="../media/image73.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2.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2.pn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7.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7.png"/></Relationships>

</file>

<file path=ppt/slides/_rels/slide1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2.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3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2.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2.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7.m4a"/><Relationship Id="rId3" Type="http://schemas.microsoft.com/office/2007/relationships/media" Target="../media/media7.m4a"/><Relationship Id="rId4" Type="http://schemas.openxmlformats.org/officeDocument/2006/relationships/image" Target="../media/image2.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2.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95696">
              <a:defRPr sz="2470">
                <a:uFill>
                  <a:solidFill>
                    <a:srgbClr val="000000"/>
                  </a:solidFill>
                </a:uFill>
              </a:defRPr>
            </a:pPr>
            <a:r>
              <a:t>U.C. Berkeley: Economics 115: Spring 2020</a:t>
            </a:r>
            <a:r>
              <a:rPr sz="4370">
                <a:latin typeface="Calibri"/>
                <a:ea typeface="Calibri"/>
                <a:cs typeface="Calibri"/>
                <a:sym typeface="Calibri"/>
              </a:rPr>
              <a:t> </a:t>
            </a:r>
            <a:endParaRPr sz="4370"/>
          </a:p>
          <a:p>
            <a:pPr defTabSz="295696">
              <a:defRPr sz="3800">
                <a:uFill>
                  <a:solidFill>
                    <a:srgbClr val="000000"/>
                  </a:solidFill>
                </a:uFill>
                <a:latin typeface="Calibri"/>
                <a:ea typeface="Calibri"/>
                <a:cs typeface="Calibri"/>
                <a:sym typeface="Calibri"/>
              </a:defRPr>
            </a:pPr>
            <a:r>
              <a:t>20th Century Economic History: Lecture 19: The Coming of the Near-Second Great Depression: 2001–2009 </a:t>
            </a:r>
          </a:p>
        </p:txBody>
      </p:sp>
      <p:sp>
        <p:nvSpPr>
          <p:cNvPr id="12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0346">
              <a:spcBef>
                <a:spcPts val="800"/>
              </a:spcBef>
              <a:buSzTx/>
              <a:buNone/>
              <a:defRPr b="1" sz="2970">
                <a:uFill>
                  <a:solidFill>
                    <a:srgbClr val="000000"/>
                  </a:solidFill>
                </a:uFill>
                <a:latin typeface="+mj-lt"/>
                <a:ea typeface="+mj-ea"/>
                <a:cs typeface="+mj-cs"/>
                <a:sym typeface="Helvetica"/>
              </a:defRPr>
            </a:pPr>
          </a:p>
          <a:p>
            <a:pPr marL="0" indent="0" algn="ctr" defTabSz="390346">
              <a:spcBef>
                <a:spcPts val="800"/>
              </a:spcBef>
              <a:buSzTx/>
              <a:buNone/>
              <a:defRPr b="1" sz="2970">
                <a:uFill>
                  <a:solidFill>
                    <a:srgbClr val="000000"/>
                  </a:solidFill>
                </a:uFill>
                <a:latin typeface="+mj-lt"/>
                <a:ea typeface="+mj-ea"/>
                <a:cs typeface="+mj-cs"/>
                <a:sym typeface="Helvetica"/>
              </a:defRPr>
            </a:pPr>
            <a:r>
              <a:t>Brad DeLong</a:t>
            </a:r>
          </a:p>
          <a:p>
            <a:pPr marL="0" indent="0" algn="ctr" defTabSz="390346">
              <a:spcBef>
                <a:spcPts val="800"/>
              </a:spcBef>
              <a:buSzTx/>
              <a:buNone/>
              <a:defRPr sz="1979">
                <a:uFill>
                  <a:solidFill>
                    <a:srgbClr val="000000"/>
                  </a:solidFill>
                </a:uFill>
                <a:latin typeface="+mj-lt"/>
                <a:ea typeface="+mj-ea"/>
                <a:cs typeface="+mj-cs"/>
                <a:sym typeface="Helvetica"/>
              </a:defRPr>
            </a:pPr>
            <a:r>
              <a:t>Department of Economics &amp; Blum Center, U.C. Berkeley; &amp; WCEG</a:t>
            </a:r>
          </a:p>
          <a:p>
            <a:pPr marL="0" indent="0" algn="ctr" defTabSz="390346">
              <a:spcBef>
                <a:spcPts val="800"/>
              </a:spcBef>
              <a:buSzTx/>
              <a:buNone/>
              <a:defRPr sz="1979"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0346">
              <a:spcBef>
                <a:spcPts val="800"/>
              </a:spcBef>
              <a:buSzTx/>
              <a:buNone/>
              <a:defRPr sz="1979">
                <a:uFill>
                  <a:solidFill>
                    <a:srgbClr val="000000"/>
                  </a:solidFill>
                </a:uFill>
                <a:latin typeface="+mj-lt"/>
                <a:ea typeface="+mj-ea"/>
                <a:cs typeface="+mj-cs"/>
                <a:sym typeface="Helvetica"/>
              </a:defRPr>
            </a:pPr>
          </a:p>
          <a:p>
            <a:pPr marL="0" indent="0" algn="ctr" defTabSz="390346">
              <a:spcBef>
                <a:spcPts val="800"/>
              </a:spcBef>
              <a:buSzTx/>
              <a:buNone/>
              <a:defRPr sz="1979">
                <a:uFill>
                  <a:solidFill>
                    <a:srgbClr val="000000"/>
                  </a:solidFill>
                </a:uFill>
                <a:latin typeface="+mj-lt"/>
                <a:ea typeface="+mj-ea"/>
                <a:cs typeface="+mj-cs"/>
                <a:sym typeface="Helvetica"/>
              </a:defRPr>
            </a:pPr>
            <a:r>
              <a:t>last revised: 2020-04-20</a:t>
            </a:r>
          </a:p>
          <a:p>
            <a:pPr marL="0" indent="0" algn="ctr" defTabSz="390346">
              <a:spcBef>
                <a:spcPts val="800"/>
              </a:spcBef>
              <a:buSzTx/>
              <a:buNone/>
              <a:defRPr sz="1979">
                <a:uFill>
                  <a:solidFill>
                    <a:srgbClr val="000000"/>
                  </a:solidFill>
                </a:uFill>
                <a:latin typeface="+mj-lt"/>
                <a:ea typeface="+mj-ea"/>
                <a:cs typeface="+mj-cs"/>
                <a:sym typeface="Helvetica"/>
              </a:defRPr>
            </a:pPr>
            <a:r>
              <a:t>for delivery: 2020-04-29</a:t>
            </a:r>
          </a:p>
          <a:p>
            <a:pPr marL="0" indent="0" algn="ctr" defTabSz="390346">
              <a:spcBef>
                <a:spcPts val="80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https://github.com/braddelong/public-files/blob/master/econ-115-lecture-19.pptx</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https://www.icloud.com/keynote/0odd9qfdZ4RJOYfQYiWU2bbpQ</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resent at the Creation"/>
          <p:cNvSpPr txBox="1"/>
          <p:nvPr>
            <p:ph type="title"/>
          </p:nvPr>
        </p:nvSpPr>
        <p:spPr>
          <a:xfrm>
            <a:off x="124795" y="-1"/>
            <a:ext cx="8890001" cy="1261271"/>
          </a:xfrm>
          <a:prstGeom prst="rect">
            <a:avLst/>
          </a:prstGeom>
        </p:spPr>
        <p:txBody>
          <a:bodyPr/>
          <a:lstStyle>
            <a:lvl1pPr defTabSz="222198">
              <a:defRPr sz="3888"/>
            </a:lvl1pPr>
          </a:lstStyle>
          <a:p>
            <a:pPr/>
            <a:r>
              <a:t>Financial Engineering and the Housing Bubble</a:t>
            </a:r>
          </a:p>
        </p:txBody>
      </p:sp>
      <p:sp>
        <p:nvSpPr>
          <p:cNvPr id="18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Government programs that provide subsidies played essentially no role:</a:t>
            </a:r>
          </a:p>
          <a:p>
            <a:pPr marL="157056" indent="-157056" defTabSz="217705">
              <a:spcBef>
                <a:spcPts val="1200"/>
              </a:spcBef>
              <a:defRPr>
                <a:latin typeface="Times New Roman"/>
                <a:ea typeface="Times New Roman"/>
                <a:cs typeface="Times New Roman"/>
                <a:sym typeface="Times New Roman"/>
              </a:defRPr>
            </a:pPr>
            <a:r>
              <a:t>It was not FNMA but rather privates like Countrywide the talent subprime</a:t>
            </a:r>
          </a:p>
          <a:p>
            <a:pPr marL="157056" indent="-157056" defTabSz="217705">
              <a:spcBef>
                <a:spcPts val="1200"/>
              </a:spcBef>
              <a:defRPr>
                <a:latin typeface="Times New Roman"/>
                <a:ea typeface="Times New Roman"/>
                <a:cs typeface="Times New Roman"/>
                <a:sym typeface="Times New Roman"/>
              </a:defRPr>
            </a:pPr>
            <a:r>
              <a:t>The claim that the Federal Reserve did it is incoherent</a:t>
            </a:r>
          </a:p>
          <a:p>
            <a:pPr marL="157056" indent="-157056" defTabSz="217705">
              <a:spcBef>
                <a:spcPts val="1200"/>
              </a:spcBef>
              <a:defRPr>
                <a:latin typeface="Times New Roman"/>
                <a:ea typeface="Times New Roman"/>
                <a:cs typeface="Times New Roman"/>
                <a:sym typeface="Times New Roman"/>
              </a:defRPr>
            </a:pPr>
            <a:r>
              <a:t>It was an absence of safety and soundness regulation that did it</a:t>
            </a:r>
          </a:p>
          <a:p>
            <a:pPr lvl="1" marL="392641" indent="-157056" defTabSz="217705">
              <a:spcBef>
                <a:spcPts val="1200"/>
              </a:spcBef>
              <a:defRPr>
                <a:latin typeface="Times New Roman"/>
                <a:ea typeface="Times New Roman"/>
                <a:cs typeface="Times New Roman"/>
                <a:sym typeface="Times New Roman"/>
              </a:defRPr>
            </a:pPr>
            <a:r>
              <a:t>Soft hearts for rich mortgage speculators hoping to evade regulation</a:t>
            </a:r>
          </a:p>
          <a:p>
            <a:pPr marL="157056" indent="-157056" defTabSz="217705">
              <a:spcBef>
                <a:spcPts val="1200"/>
              </a:spcBef>
              <a:defRPr>
                <a:latin typeface="Times New Roman"/>
                <a:ea typeface="Times New Roman"/>
                <a:cs typeface="Times New Roman"/>
                <a:sym typeface="Times New Roman"/>
              </a:defRPr>
            </a:pPr>
            <a:r>
              <a:t>Bubbles gonna bubble</a:t>
            </a:r>
          </a:p>
          <a:p>
            <a:pPr marL="157056" indent="-157056" defTabSz="217705">
              <a:spcBef>
                <a:spcPts val="1200"/>
              </a:spcBef>
              <a:defRPr>
                <a:latin typeface="Times New Roman"/>
                <a:ea typeface="Times New Roman"/>
                <a:cs typeface="Times New Roman"/>
                <a:sym typeface="Times New Roman"/>
              </a:defRPr>
            </a:pPr>
            <a:r>
              <a:t>Yet the bubble deflated and housing construction rebalanced without crisis—until late 2007</a:t>
            </a:r>
          </a:p>
        </p:txBody>
      </p:sp>
      <p:sp>
        <p:nvSpPr>
          <p:cNvPr id="18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5:15</a:t>
            </a:r>
          </a:p>
        </p:txBody>
      </p:sp>
      <p:pic>
        <p:nvPicPr>
          <p:cNvPr id="18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2062" y="60708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3588348"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2"/>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31"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graphing international capital flows and mobility since 1850 over time produces a graph that is: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34"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37"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40"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In Eichengreen’s view, if World War I had somehow been avoided, would the global gold standard have remained stable in the 1920s and 1930s?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Empire"/>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Empire</a:t>
            </a:r>
          </a:p>
        </p:txBody>
      </p:sp>
      <p:pic>
        <p:nvPicPr>
          <p:cNvPr id="543"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49" cy="4521278"/>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546"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didn’t the British transform India into an industrial power?</a:t>
            </a:r>
          </a:p>
        </p:txBody>
      </p:sp>
      <p:pic>
        <p:nvPicPr>
          <p:cNvPr id="547" name="Image" descr="Image"/>
          <p:cNvPicPr>
            <a:picLocks noChangeAspect="1"/>
          </p:cNvPicPr>
          <p:nvPr/>
        </p:nvPicPr>
        <p:blipFill>
          <a:blip r:embed="rId2">
            <a:extLst/>
          </a:blip>
          <a:stretch>
            <a:fillRect/>
          </a:stretch>
        </p:blipFill>
        <p:spPr>
          <a:xfrm>
            <a:off x="277662" y="1861939"/>
            <a:ext cx="8572502" cy="3950933"/>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Self-Strengthening”"/>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“Self-Strengthening”</a:t>
            </a:r>
          </a:p>
        </p:txBody>
      </p:sp>
      <p:sp>
        <p:nvSpPr>
          <p:cNvPr id="550" name="The puzzle of China vs. Japan…"/>
          <p:cNvSpPr txBox="1"/>
          <p:nvPr>
            <p:ph type="body" sz="half" idx="4294967295"/>
          </p:nvPr>
        </p:nvSpPr>
        <p:spPr>
          <a:xfrm>
            <a:off x="457198" y="1094170"/>
            <a:ext cx="3315020" cy="5244065"/>
          </a:xfrm>
          <a:prstGeom prst="rect">
            <a:avLst/>
          </a:prstGeom>
        </p:spPr>
        <p:txBody>
          <a:bodyPr lIns="50800" tIns="50800" rIns="50800" bIns="50800" anchor="t"/>
          <a:lstStyle/>
          <a:p>
            <a:pPr marL="249907" indent="-249907" defTabSz="630936">
              <a:spcBef>
                <a:spcPts val="500"/>
              </a:spcBef>
              <a:defRPr sz="1600">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00">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00">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00">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00">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00">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00">
                <a:uFill>
                  <a:solidFill>
                    <a:srgbClr val="000000"/>
                  </a:solidFill>
                </a:uFill>
                <a:latin typeface="Calibri"/>
                <a:ea typeface="Calibri"/>
                <a:cs typeface="Calibri"/>
                <a:sym typeface="Calibri"/>
              </a:defRPr>
            </a:pPr>
            <a:r>
              <a:t>Cixi ( 慈禧太后)</a:t>
            </a:r>
          </a:p>
          <a:p>
            <a:pPr marL="249907" indent="-249907" defTabSz="630936">
              <a:spcBef>
                <a:spcPts val="500"/>
              </a:spcBef>
              <a:defRPr sz="1600">
                <a:uFill>
                  <a:solidFill>
                    <a:srgbClr val="000000"/>
                  </a:solidFill>
                </a:uFill>
                <a:latin typeface="Calibri"/>
                <a:ea typeface="Calibri"/>
                <a:cs typeface="Calibri"/>
                <a:sym typeface="Calibri"/>
              </a:defRPr>
            </a:pPr>
            <a:r>
              <a:t>Li Hongzhang (李鴻章)the Kai-Ping coal mine, Chang Yen-Mao, and Herbert Hoover</a:t>
            </a:r>
          </a:p>
        </p:txBody>
      </p:sp>
      <p:pic>
        <p:nvPicPr>
          <p:cNvPr id="551"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4"/>
          </a:xfrm>
          <a:prstGeom prst="rect">
            <a:avLst/>
          </a:prstGeom>
          <a:ln w="12700">
            <a:miter lim="400000"/>
          </a:ln>
        </p:spPr>
      </p:pic>
      <p:pic>
        <p:nvPicPr>
          <p:cNvPr id="552"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4"/>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555"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558"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561"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562"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Housing Crash</a:t>
            </a:r>
          </a:p>
        </p:txBody>
      </p:sp>
      <p:sp>
        <p:nvSpPr>
          <p:cNvPr id="18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When bubbles burst, wealth disappears</a:t>
            </a:r>
          </a:p>
          <a:p>
            <a:pPr marL="149203" indent="-149203" defTabSz="206819">
              <a:spcBef>
                <a:spcPts val="1100"/>
              </a:spcBef>
              <a:defRPr sz="2280">
                <a:latin typeface="Times New Roman"/>
                <a:ea typeface="Times New Roman"/>
                <a:cs typeface="Times New Roman"/>
                <a:sym typeface="Times New Roman"/>
              </a:defRPr>
            </a:pPr>
            <a:r>
              <a:t>Is this wealth leveraged?</a:t>
            </a:r>
          </a:p>
          <a:p>
            <a:pPr lvl="1" marL="373008" indent="-149203" defTabSz="206819">
              <a:spcBef>
                <a:spcPts val="1100"/>
              </a:spcBef>
              <a:defRPr sz="2280">
                <a:latin typeface="Times New Roman"/>
                <a:ea typeface="Times New Roman"/>
                <a:cs typeface="Times New Roman"/>
                <a:sym typeface="Times New Roman"/>
              </a:defRPr>
            </a:pPr>
            <a:r>
              <a:t>If not, no biggie—cf. dot-com crash</a:t>
            </a:r>
          </a:p>
          <a:p>
            <a:pPr marL="149203" indent="-149203" defTabSz="206819">
              <a:spcBef>
                <a:spcPts val="1100"/>
              </a:spcBef>
              <a:defRPr sz="2280">
                <a:latin typeface="Times New Roman"/>
                <a:ea typeface="Times New Roman"/>
                <a:cs typeface="Times New Roman"/>
                <a:sym typeface="Times New Roman"/>
              </a:defRPr>
            </a:pPr>
            <a:r>
              <a:t>But this wealth was leveraged</a:t>
            </a:r>
          </a:p>
          <a:p>
            <a:pPr marL="149203" indent="-149203" defTabSz="206819">
              <a:spcBef>
                <a:spcPts val="1100"/>
              </a:spcBef>
              <a:defRPr sz="2280">
                <a:latin typeface="Times New Roman"/>
                <a:ea typeface="Times New Roman"/>
                <a:cs typeface="Times New Roman"/>
                <a:sym typeface="Times New Roman"/>
              </a:defRPr>
            </a:pPr>
            <a:r>
              <a:t>Policymakers looking in the wrong direction</a:t>
            </a:r>
          </a:p>
          <a:p>
            <a:pPr marL="149203" indent="-149203" defTabSz="206819">
              <a:spcBef>
                <a:spcPts val="1100"/>
              </a:spcBef>
              <a:defRPr sz="2280">
                <a:latin typeface="Times New Roman"/>
                <a:ea typeface="Times New Roman"/>
                <a:cs typeface="Times New Roman"/>
                <a:sym typeface="Times New Roman"/>
              </a:defRPr>
            </a:pPr>
            <a:r>
              <a:t>Don Kohn gets nervous: ‘we should not hold the economy hostage to teach a small segment of the population a lesson’</a:t>
            </a:r>
          </a:p>
          <a:p>
            <a:pPr marL="149203" indent="-149203" defTabSz="206819">
              <a:spcBef>
                <a:spcPts val="1100"/>
              </a:spcBef>
              <a:defRPr sz="2280">
                <a:latin typeface="Times New Roman"/>
                <a:ea typeface="Times New Roman"/>
                <a:cs typeface="Times New Roman"/>
                <a:sym typeface="Times New Roman"/>
              </a:defRPr>
            </a:pPr>
            <a:r>
              <a:t>Worry about the safety and soundness of money-center banks:</a:t>
            </a:r>
          </a:p>
          <a:p>
            <a:pPr lvl="1" marL="373008" indent="-149203" defTabSz="206819">
              <a:spcBef>
                <a:spcPts val="1100"/>
              </a:spcBef>
              <a:defRPr sz="2280">
                <a:latin typeface="Times New Roman"/>
                <a:ea typeface="Times New Roman"/>
                <a:cs typeface="Times New Roman"/>
                <a:sym typeface="Times New Roman"/>
              </a:defRPr>
            </a:pPr>
            <a:r>
              <a:t>Bankruptcy of Bear Stearns</a:t>
            </a:r>
          </a:p>
          <a:p>
            <a:pPr lvl="1" marL="373008" indent="-149203" defTabSz="206819">
              <a:spcBef>
                <a:spcPts val="1100"/>
              </a:spcBef>
              <a:defRPr sz="2280">
                <a:latin typeface="Times New Roman"/>
                <a:ea typeface="Times New Roman"/>
                <a:cs typeface="Times New Roman"/>
                <a:sym typeface="Times New Roman"/>
              </a:defRPr>
            </a:pPr>
            <a:r>
              <a:t>Bankruptcy of Lehman Brothers</a:t>
            </a:r>
          </a:p>
        </p:txBody>
      </p:sp>
      <p:sp>
        <p:nvSpPr>
          <p:cNvPr id="18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3:45</a:t>
            </a:r>
          </a:p>
        </p:txBody>
      </p:sp>
      <p:pic>
        <p:nvPicPr>
          <p:cNvPr id="1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8" y="61093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5898330"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9"/>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Review: Revolutions"/>
          <p:cNvSpPr txBox="1"/>
          <p:nvPr>
            <p:ph type="title" idx="4294967295"/>
          </p:nvPr>
        </p:nvSpPr>
        <p:spPr>
          <a:xfrm>
            <a:off x="457199" y="-2"/>
            <a:ext cx="8234348" cy="1094175"/>
          </a:xfrm>
          <a:prstGeom prst="rect">
            <a:avLst/>
          </a:prstGeom>
        </p:spPr>
        <p:txBody>
          <a:bodyPr lIns="50800" tIns="50800" rIns="50800" bIns="50800"/>
          <a:lstStyle>
            <a:lvl1pPr defTabSz="410764"/>
          </a:lstStyle>
          <a:p>
            <a:pPr/>
            <a:r>
              <a:t>Review: Revolutions</a:t>
            </a:r>
          </a:p>
        </p:txBody>
      </p:sp>
      <p:sp>
        <p:nvSpPr>
          <p:cNvPr id="565"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Lenin"/>
          <p:cNvSpPr txBox="1"/>
          <p:nvPr>
            <p:ph type="title"/>
          </p:nvPr>
        </p:nvSpPr>
        <p:spPr>
          <a:xfrm>
            <a:off x="669726" y="-1"/>
            <a:ext cx="8031361" cy="892971"/>
          </a:xfrm>
          <a:prstGeom prst="rect">
            <a:avLst/>
          </a:prstGeom>
        </p:spPr>
        <p:txBody>
          <a:bodyPr/>
          <a:lstStyle>
            <a:lvl1pPr defTabSz="438911">
              <a:defRPr sz="5300"/>
            </a:lvl1pPr>
          </a:lstStyle>
          <a:p>
            <a:pPr/>
            <a:r>
              <a:t>Lenin</a:t>
            </a:r>
          </a:p>
        </p:txBody>
      </p:sp>
      <p:sp>
        <p:nvSpPr>
          <p:cNvPr id="568" name="A quick power grab……"/>
          <p:cNvSpPr txBox="1"/>
          <p:nvPr>
            <p:ph type="body" sz="half" idx="1"/>
          </p:nvPr>
        </p:nvSpPr>
        <p:spPr>
          <a:xfrm>
            <a:off x="669725" y="892967"/>
            <a:ext cx="3855965" cy="5378372"/>
          </a:xfrm>
          <a:prstGeom prst="rect">
            <a:avLst/>
          </a:prstGeom>
        </p:spPr>
        <p:txBody>
          <a:bodyPr anchor="t"/>
          <a:lstStyle/>
          <a:p>
            <a:pPr marL="278553" indent="-278553" defTabSz="386118">
              <a:spcBef>
                <a:spcPts val="700"/>
              </a:spcBef>
              <a:defRPr sz="2200"/>
            </a:pPr>
            <a:r>
              <a:t>A quick power grab…</a:t>
            </a:r>
          </a:p>
          <a:p>
            <a:pPr marL="278553" indent="-278553" defTabSz="386118">
              <a:spcBef>
                <a:spcPts val="700"/>
              </a:spcBef>
              <a:defRPr sz="2200"/>
            </a:pPr>
            <a:r>
              <a:t>Confidently expecting a German revolution, and then massive aid…</a:t>
            </a:r>
          </a:p>
          <a:p>
            <a:pPr marL="278553" indent="-278553" defTabSz="386118">
              <a:spcBef>
                <a:spcPts val="700"/>
              </a:spcBef>
              <a:defRPr sz="2200"/>
            </a:pPr>
            <a:r>
              <a:t>Brutal civil war</a:t>
            </a:r>
          </a:p>
          <a:p>
            <a:pPr lvl="1" marL="696382" indent="-278553" defTabSz="386118">
              <a:spcBef>
                <a:spcPts val="700"/>
              </a:spcBef>
              <a:defRPr sz="2200"/>
            </a:pPr>
            <a:r>
              <a:t>Kerenskyites</a:t>
            </a:r>
          </a:p>
          <a:p>
            <a:pPr lvl="1" marL="696382" indent="-278553" defTabSz="386118">
              <a:spcBef>
                <a:spcPts val="700"/>
              </a:spcBef>
              <a:defRPr sz="2200"/>
            </a:pPr>
            <a:r>
              <a:t>Reds</a:t>
            </a:r>
          </a:p>
          <a:p>
            <a:pPr lvl="1" marL="696382" indent="-278553" defTabSz="386118">
              <a:spcBef>
                <a:spcPts val="700"/>
              </a:spcBef>
              <a:defRPr sz="2200"/>
            </a:pPr>
            <a:r>
              <a:t>Whites</a:t>
            </a:r>
          </a:p>
          <a:p>
            <a:pPr lvl="1" marL="696382" indent="-278553" defTabSz="386118">
              <a:spcBef>
                <a:spcPts val="700"/>
              </a:spcBef>
              <a:defRPr sz="2200"/>
            </a:pPr>
            <a:r>
              <a:t>Nationalists</a:t>
            </a:r>
          </a:p>
          <a:p>
            <a:pPr marL="278553" indent="-278553" defTabSz="386118">
              <a:spcBef>
                <a:spcPts val="700"/>
              </a:spcBef>
              <a:defRPr sz="2200"/>
            </a:pPr>
            <a:r>
              <a:t>What was the revolutionary government to do?</a:t>
            </a:r>
          </a:p>
          <a:p>
            <a:pPr lvl="1" marL="696382" indent="-278553" defTabSz="386118">
              <a:spcBef>
                <a:spcPts val="700"/>
              </a:spcBef>
              <a:defRPr sz="2200"/>
            </a:pPr>
            <a:r>
              <a:t>Ludendorff’s German war economy…</a:t>
            </a:r>
          </a:p>
        </p:txBody>
      </p:sp>
      <p:pic>
        <p:nvPicPr>
          <p:cNvPr id="569" name="lenin_-_Google_Search.png" descr="lenin_-_Google_Search.png"/>
          <p:cNvPicPr>
            <a:picLocks noChangeAspect="1"/>
          </p:cNvPicPr>
          <p:nvPr/>
        </p:nvPicPr>
        <p:blipFill>
          <a:blip r:embed="rId2">
            <a:extLst/>
          </a:blip>
          <a:stretch>
            <a:fillRect/>
          </a:stretch>
        </p:blipFill>
        <p:spPr>
          <a:xfrm>
            <a:off x="4525688" y="892967"/>
            <a:ext cx="4175401" cy="5045276"/>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Red Rosa on Lenin"/>
          <p:cNvSpPr txBox="1"/>
          <p:nvPr>
            <p:ph type="title"/>
          </p:nvPr>
        </p:nvSpPr>
        <p:spPr>
          <a:xfrm>
            <a:off x="669726" y="-1"/>
            <a:ext cx="8031361" cy="892971"/>
          </a:xfrm>
          <a:prstGeom prst="rect">
            <a:avLst/>
          </a:prstGeom>
        </p:spPr>
        <p:txBody>
          <a:bodyPr/>
          <a:lstStyle>
            <a:lvl1pPr defTabSz="438911">
              <a:defRPr sz="5300"/>
            </a:lvl1pPr>
          </a:lstStyle>
          <a:p>
            <a:pPr/>
            <a:r>
              <a:t>Red Rosa on Lenin</a:t>
            </a:r>
          </a:p>
        </p:txBody>
      </p:sp>
      <p:sp>
        <p:nvSpPr>
          <p:cNvPr id="572"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669725" y="892967"/>
            <a:ext cx="4241143" cy="5626141"/>
          </a:xfrm>
          <a:prstGeom prst="rect">
            <a:avLst/>
          </a:prstGeom>
        </p:spPr>
        <p:txBody>
          <a:bodyPr anchor="t"/>
          <a:lstStyle/>
          <a:p>
            <a:pPr marL="177800" indent="-177800" defTabSz="246459">
              <a:spcBef>
                <a:spcPts val="500"/>
              </a:spcBef>
              <a:defRPr sz="140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0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0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573" name="Image" descr="Image"/>
          <p:cNvPicPr>
            <a:picLocks noChangeAspect="1"/>
          </p:cNvPicPr>
          <p:nvPr/>
        </p:nvPicPr>
        <p:blipFill>
          <a:blip r:embed="rId2">
            <a:extLst/>
          </a:blip>
          <a:stretch>
            <a:fillRect/>
          </a:stretch>
        </p:blipFill>
        <p:spPr>
          <a:xfrm>
            <a:off x="4910866" y="892967"/>
            <a:ext cx="3948863" cy="5626141"/>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Review: The U.S.: The Roaring Twenties"/>
          <p:cNvSpPr txBox="1"/>
          <p:nvPr>
            <p:ph type="title" idx="4294967295"/>
          </p:nvPr>
        </p:nvSpPr>
        <p:spPr>
          <a:xfrm>
            <a:off x="457199" y="-2"/>
            <a:ext cx="8234348" cy="1094175"/>
          </a:xfrm>
          <a:prstGeom prst="rect">
            <a:avLst/>
          </a:prstGeom>
        </p:spPr>
        <p:txBody>
          <a:bodyPr lIns="50800" tIns="50800" rIns="50800" bIns="50800"/>
          <a:lstStyle/>
          <a:p>
            <a:pPr lvl="1" defTabSz="246459">
              <a:defRPr sz="3300"/>
            </a:pPr>
            <a:r>
              <a:t>Review: The U.S.: The Roaring Twenties</a:t>
            </a:r>
          </a:p>
        </p:txBody>
      </p:sp>
      <p:sp>
        <p:nvSpPr>
          <p:cNvPr id="576" name="The boom of the 1920s…"/>
          <p:cNvSpPr txBox="1"/>
          <p:nvPr>
            <p:ph type="body" sz="half" idx="4294967295"/>
          </p:nvPr>
        </p:nvSpPr>
        <p:spPr>
          <a:xfrm>
            <a:off x="679140" y="1156077"/>
            <a:ext cx="3525834" cy="5111127"/>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The boom of the 1920s</a:t>
            </a:r>
          </a:p>
          <a:p>
            <a:pPr marL="362184" indent="-362184"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4" indent="-362184" defTabSz="914400">
              <a:spcBef>
                <a:spcPts val="800"/>
              </a:spcBef>
              <a:defRPr>
                <a:uFill>
                  <a:solidFill>
                    <a:srgbClr val="000000"/>
                  </a:solidFill>
                </a:uFill>
                <a:latin typeface="Calibri"/>
                <a:ea typeface="Calibri"/>
                <a:cs typeface="Calibri"/>
                <a:sym typeface="Calibri"/>
              </a:defRPr>
            </a:pPr>
            <a:r>
              <a:t>“The business of America is business”</a:t>
            </a:r>
          </a:p>
          <a:p>
            <a:pPr marL="362184" indent="-362184"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577" name="the_great_gatsby_-_Google_Search.png" descr="the_great_gatsby_-_Google_Search.png"/>
          <p:cNvPicPr>
            <a:picLocks noChangeAspect="1"/>
          </p:cNvPicPr>
          <p:nvPr/>
        </p:nvPicPr>
        <p:blipFill>
          <a:blip r:embed="rId2">
            <a:extLst/>
          </a:blip>
          <a:stretch>
            <a:fillRect/>
          </a:stretch>
        </p:blipFill>
        <p:spPr>
          <a:xfrm>
            <a:off x="4204972" y="1156077"/>
            <a:ext cx="4480618" cy="5111126"/>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Structural Changes in the 1920s"/>
          <p:cNvSpPr txBox="1"/>
          <p:nvPr>
            <p:ph type="title"/>
          </p:nvPr>
        </p:nvSpPr>
        <p:spPr>
          <a:xfrm>
            <a:off x="371389" y="-1"/>
            <a:ext cx="8341554" cy="1071564"/>
          </a:xfrm>
          <a:prstGeom prst="rect">
            <a:avLst/>
          </a:prstGeom>
        </p:spPr>
        <p:txBody>
          <a:bodyPr/>
          <a:lstStyle>
            <a:lvl1pPr defTabSz="406908">
              <a:defRPr sz="4900"/>
            </a:lvl1pPr>
          </a:lstStyle>
          <a:p>
            <a:pPr/>
            <a:r>
              <a:t>Structural Changes in the 1920s</a:t>
            </a:r>
          </a:p>
        </p:txBody>
      </p:sp>
      <p:sp>
        <p:nvSpPr>
          <p:cNvPr id="580" name="Mass production—Henry Ford and the Model T…"/>
          <p:cNvSpPr txBox="1"/>
          <p:nvPr>
            <p:ph type="body" sz="half" idx="1"/>
          </p:nvPr>
        </p:nvSpPr>
        <p:spPr>
          <a:xfrm>
            <a:off x="371390" y="1071561"/>
            <a:ext cx="3866383" cy="5311435"/>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581" name="Measuring_Worth_-_U_S__GDP.png" descr="Measuring_Worth_-_U_S__GDP.png"/>
          <p:cNvPicPr>
            <a:picLocks noChangeAspect="1"/>
          </p:cNvPicPr>
          <p:nvPr/>
        </p:nvPicPr>
        <p:blipFill>
          <a:blip r:embed="rId2">
            <a:extLst/>
          </a:blip>
          <a:stretch>
            <a:fillRect/>
          </a:stretch>
        </p:blipFill>
        <p:spPr>
          <a:xfrm>
            <a:off x="4237771" y="1071562"/>
            <a:ext cx="4475172" cy="5311434"/>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Review: To Your iClickers"/>
          <p:cNvSpPr txBox="1"/>
          <p:nvPr>
            <p:ph type="title"/>
          </p:nvPr>
        </p:nvSpPr>
        <p:spPr>
          <a:xfrm>
            <a:off x="371389" y="-1"/>
            <a:ext cx="8341554" cy="1071564"/>
          </a:xfrm>
          <a:prstGeom prst="rect">
            <a:avLst/>
          </a:prstGeom>
        </p:spPr>
        <p:txBody>
          <a:bodyPr/>
          <a:lstStyle/>
          <a:p>
            <a:pPr/>
            <a:r>
              <a:t>Review: To Your iClickers</a:t>
            </a:r>
          </a:p>
        </p:txBody>
      </p:sp>
      <p:sp>
        <p:nvSpPr>
          <p:cNvPr id="584" name="John Maynard Keynes thought that the prosperity of the pre-WWI years was:…"/>
          <p:cNvSpPr txBox="1"/>
          <p:nvPr>
            <p:ph type="body" idx="1"/>
          </p:nvPr>
        </p:nvSpPr>
        <p:spPr>
          <a:xfrm>
            <a:off x="371390" y="1071561"/>
            <a:ext cx="5534324" cy="5311435"/>
          </a:xfrm>
          <a:prstGeom prst="rect">
            <a:avLst/>
          </a:prstGeom>
        </p:spPr>
        <p:txBody>
          <a:bodyPr anchor="t"/>
          <a:lstStyle/>
          <a:p>
            <a:pPr marL="0" indent="0" defTabSz="299858">
              <a:spcBef>
                <a:spcPts val="600"/>
              </a:spcBef>
              <a:buSzTx/>
              <a:buNone/>
              <a:defRPr sz="1700"/>
            </a:pPr>
            <a:r>
              <a:t>John Maynard Keynes thought that the prosperity of the pre-WWI years was:</a:t>
            </a:r>
          </a:p>
          <a:p>
            <a:pPr marL="0" indent="0" defTabSz="299858">
              <a:spcBef>
                <a:spcPts val="600"/>
              </a:spcBef>
              <a:buSzTx/>
              <a:buNone/>
              <a:defRPr sz="1700"/>
            </a:pPr>
          </a:p>
          <a:p>
            <a:pPr marL="292768" indent="-292768" defTabSz="299858">
              <a:spcBef>
                <a:spcPts val="600"/>
              </a:spcBef>
              <a:buSzPct val="100000"/>
              <a:buAutoNum type="alphaUcPeriod" startAt="1"/>
              <a:defRPr sz="1700"/>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00"/>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00"/>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00"/>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00"/>
            </a:pPr>
            <a:r>
              <a:t>None of the above</a:t>
            </a:r>
          </a:p>
        </p:txBody>
      </p:sp>
      <p:pic>
        <p:nvPicPr>
          <p:cNvPr id="585" name="images.jpeg" descr="images.jpeg"/>
          <p:cNvPicPr>
            <a:picLocks noChangeAspect="1"/>
          </p:cNvPicPr>
          <p:nvPr/>
        </p:nvPicPr>
        <p:blipFill>
          <a:blip r:embed="rId2">
            <a:extLst/>
          </a:blip>
          <a:stretch>
            <a:fillRect/>
          </a:stretch>
        </p:blipFill>
        <p:spPr>
          <a:xfrm>
            <a:off x="5766067" y="1071562"/>
            <a:ext cx="2946876" cy="5311434"/>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Review: Why the “Perfect Storm” of 1929-1933?"/>
          <p:cNvSpPr txBox="1"/>
          <p:nvPr>
            <p:ph type="title" idx="4294967295"/>
          </p:nvPr>
        </p:nvSpPr>
        <p:spPr>
          <a:xfrm>
            <a:off x="457199" y="-2"/>
            <a:ext cx="8228391" cy="1023143"/>
          </a:xfrm>
          <a:prstGeom prst="rect">
            <a:avLst/>
          </a:prstGeom>
        </p:spPr>
        <p:txBody>
          <a:bodyPr lIns="50800" tIns="50800" rIns="50800" bIns="50800"/>
          <a:lstStyle>
            <a:lvl1pPr defTabSz="221813">
              <a:defRPr sz="3000"/>
            </a:lvl1pPr>
          </a:lstStyle>
          <a:p>
            <a:pPr/>
            <a:r>
              <a:t>Review: Why the “Perfect Storm” of 1929-1933?</a:t>
            </a:r>
          </a:p>
        </p:txBody>
      </p:sp>
      <p:sp>
        <p:nvSpPr>
          <p:cNvPr id="588"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1873—railroad</a:t>
            </a:r>
          </a:p>
          <a:p>
            <a:pPr lvl="1" marL="685681" indent="-307857" defTabSz="777240">
              <a:spcBef>
                <a:spcPts val="700"/>
              </a:spcBef>
              <a:defRPr sz="2000">
                <a:uFill>
                  <a:solidFill>
                    <a:srgbClr val="000000"/>
                  </a:solidFill>
                </a:uFill>
                <a:latin typeface="Calibri"/>
                <a:ea typeface="Calibri"/>
                <a:cs typeface="Calibri"/>
                <a:sym typeface="Calibri"/>
              </a:defRPr>
            </a:pPr>
            <a:r>
              <a:t>1884—railroad redux</a:t>
            </a:r>
          </a:p>
          <a:p>
            <a:pPr lvl="1" marL="685681" indent="-307857" defTabSz="777240">
              <a:spcBef>
                <a:spcPts val="700"/>
              </a:spcBef>
              <a:defRPr sz="2000">
                <a:uFill>
                  <a:solidFill>
                    <a:srgbClr val="000000"/>
                  </a:solidFill>
                </a:uFill>
                <a:latin typeface="Calibri"/>
                <a:ea typeface="Calibri"/>
                <a:cs typeface="Calibri"/>
                <a:sym typeface="Calibri"/>
              </a:defRPr>
            </a:pPr>
            <a:r>
              <a:t>1893—free silver</a:t>
            </a:r>
          </a:p>
          <a:p>
            <a:pPr lvl="1" marL="685681" indent="-307857" defTabSz="777240">
              <a:spcBef>
                <a:spcPts val="700"/>
              </a:spcBef>
              <a:defRPr sz="2000">
                <a:uFill>
                  <a:solidFill>
                    <a:srgbClr val="000000"/>
                  </a:solidFill>
                </a:uFill>
                <a:latin typeface="Calibri"/>
                <a:ea typeface="Calibri"/>
                <a:cs typeface="Calibri"/>
                <a:sym typeface="Calibri"/>
              </a:defRPr>
            </a:pPr>
            <a:r>
              <a:t>1904—Northern Securities</a:t>
            </a:r>
          </a:p>
          <a:p>
            <a:pPr lvl="1" marL="685681" indent="-307857" defTabSz="777240">
              <a:spcBef>
                <a:spcPts val="700"/>
              </a:spcBef>
              <a:defRPr sz="2000">
                <a:uFill>
                  <a:solidFill>
                    <a:srgbClr val="000000"/>
                  </a:solidFill>
                </a:uFill>
                <a:latin typeface="Calibri"/>
                <a:ea typeface="Calibri"/>
                <a:cs typeface="Calibri"/>
                <a:sym typeface="Calibri"/>
              </a:defRPr>
            </a:pPr>
            <a:r>
              <a:t>1907—gold drain to Britain</a:t>
            </a:r>
          </a:p>
          <a:p>
            <a:pPr lvl="1" marL="685681" indent="-307857" defTabSz="777240">
              <a:spcBef>
                <a:spcPts val="700"/>
              </a:spcBef>
              <a:defRPr sz="2000">
                <a:uFill>
                  <a:solidFill>
                    <a:srgbClr val="000000"/>
                  </a:solidFill>
                </a:uFill>
                <a:latin typeface="Calibri"/>
                <a:ea typeface="Calibri"/>
                <a:cs typeface="Calibri"/>
                <a:sym typeface="Calibri"/>
              </a:defRPr>
            </a:pPr>
            <a:r>
              <a:t>1914—disruption of the start of WWI</a:t>
            </a:r>
          </a:p>
          <a:p>
            <a:pPr lvl="1" marL="685681" indent="-307857" defTabSz="777240">
              <a:spcBef>
                <a:spcPts val="700"/>
              </a:spcBef>
              <a:defRPr sz="2000">
                <a:uFill>
                  <a:solidFill>
                    <a:srgbClr val="000000"/>
                  </a:solidFill>
                </a:uFill>
                <a:latin typeface="Calibri"/>
                <a:ea typeface="Calibri"/>
                <a:cs typeface="Calibri"/>
                <a:sym typeface="Calibri"/>
              </a:defRPr>
            </a:pPr>
            <a:r>
              <a:t>1920—deflation; return to “normalcy”</a:t>
            </a:r>
          </a:p>
          <a:p>
            <a:pPr marL="307856" indent="-307856" defTabSz="777240">
              <a:spcBef>
                <a:spcPts val="700"/>
              </a:spcBef>
              <a:defRPr sz="2000">
                <a:uFill>
                  <a:solidFill>
                    <a:srgbClr val="000000"/>
                  </a:solidFill>
                </a:uFill>
                <a:latin typeface="Calibri"/>
                <a:ea typeface="Calibri"/>
                <a:cs typeface="Calibri"/>
                <a:sym typeface="Calibri"/>
              </a:defRPr>
            </a:pPr>
            <a:r>
              <a:t>What brought previous downturns to a halt?</a:t>
            </a:r>
          </a:p>
          <a:p>
            <a:pPr marL="307856" indent="-307856" defTabSz="777240">
              <a:spcBef>
                <a:spcPts val="700"/>
              </a:spcBef>
              <a:defRPr sz="2000">
                <a:uFill>
                  <a:solidFill>
                    <a:srgbClr val="000000"/>
                  </a:solidFill>
                </a:uFill>
                <a:latin typeface="Calibri"/>
                <a:ea typeface="Calibri"/>
                <a:cs typeface="Calibri"/>
                <a:sym typeface="Calibri"/>
              </a:defRPr>
            </a:pPr>
            <a:r>
              <a:t>What made the Great Depression so great?</a:t>
            </a:r>
          </a:p>
        </p:txBody>
      </p:sp>
      <p:pic>
        <p:nvPicPr>
          <p:cNvPr id="589"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General Glut"/>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General Glut</a:t>
            </a:r>
          </a:p>
        </p:txBody>
      </p:sp>
      <p:sp>
        <p:nvSpPr>
          <p:cNvPr id="592" name="How is it that there can be a &quot;general glut&quot; in which pretty much every produced commodity and the labor of workers are in excess supply, given that humans are far from satiated with production goods and given that one person's expenditure is another per"/>
          <p:cNvSpPr txBox="1"/>
          <p:nvPr>
            <p:ph type="body" idx="4294967295"/>
          </p:nvPr>
        </p:nvSpPr>
        <p:spPr>
          <a:xfrm>
            <a:off x="457199" y="1023139"/>
            <a:ext cx="8228391" cy="5244065"/>
          </a:xfrm>
          <a:prstGeom prst="rect">
            <a:avLst/>
          </a:prstGeom>
        </p:spPr>
        <p:txBody>
          <a:bodyPr lIns="50800" tIns="50800" rIns="50800" bIns="50800" anchor="t"/>
          <a:lstStyle/>
          <a:p>
            <a:pPr marL="315100" indent="-315100" defTabSz="795527">
              <a:spcBef>
                <a:spcPts val="700"/>
              </a:spcBef>
              <a:defRPr sz="2000">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0" indent="-315100" defTabSz="795527">
              <a:spcBef>
                <a:spcPts val="700"/>
              </a:spcBef>
              <a:defRPr sz="2000">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0" indent="-315100" defTabSz="795527">
              <a:spcBef>
                <a:spcPts val="700"/>
              </a:spcBef>
              <a:defRPr sz="2000">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0" indent="-315100" defTabSz="795527">
              <a:spcBef>
                <a:spcPts val="700"/>
              </a:spcBef>
              <a:defRPr sz="2000">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What Had Ended Previous Downturns?"/>
          <p:cNvSpPr txBox="1"/>
          <p:nvPr>
            <p:ph type="title" idx="4294967295"/>
          </p:nvPr>
        </p:nvSpPr>
        <p:spPr>
          <a:xfrm>
            <a:off x="457199" y="-2"/>
            <a:ext cx="8228391" cy="1023143"/>
          </a:xfrm>
          <a:prstGeom prst="rect">
            <a:avLst/>
          </a:prstGeom>
        </p:spPr>
        <p:txBody>
          <a:bodyPr lIns="50800" tIns="50800" rIns="50800" bIns="50800"/>
          <a:lstStyle>
            <a:lvl1pPr defTabSz="250566">
              <a:defRPr sz="3400">
                <a:solidFill>
                  <a:srgbClr val="000080"/>
                </a:solidFill>
              </a:defRPr>
            </a:lvl1pPr>
          </a:lstStyle>
          <a:p>
            <a:pPr/>
            <a:r>
              <a:t>What Had Ended Previous Downturns?</a:t>
            </a:r>
          </a:p>
        </p:txBody>
      </p:sp>
      <p:sp>
        <p:nvSpPr>
          <p:cNvPr id="595"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1884—RR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1893—confidence that gold standard will be kept</a:t>
            </a:r>
          </a:p>
          <a:p>
            <a:pPr lvl="1" marL="685681" indent="-307857" defTabSz="777240">
              <a:spcBef>
                <a:spcPts val="700"/>
              </a:spcBef>
              <a:defRPr sz="2000">
                <a:uFill>
                  <a:solidFill>
                    <a:srgbClr val="000000"/>
                  </a:solidFill>
                </a:uFill>
                <a:latin typeface="Calibri"/>
                <a:ea typeface="Calibri"/>
                <a:cs typeface="Calibri"/>
                <a:sym typeface="Calibri"/>
              </a:defRPr>
            </a:pPr>
            <a:r>
              <a:t>1904—Theodore Roosevelt</a:t>
            </a:r>
          </a:p>
          <a:p>
            <a:pPr lvl="1" marL="685681" indent="-307857" defTabSz="777240">
              <a:spcBef>
                <a:spcPts val="700"/>
              </a:spcBef>
              <a:defRPr sz="2000">
                <a:uFill>
                  <a:solidFill>
                    <a:srgbClr val="000000"/>
                  </a:solidFill>
                </a:uFill>
                <a:latin typeface="Calibri"/>
                <a:ea typeface="Calibri"/>
                <a:cs typeface="Calibri"/>
                <a:sym typeface="Calibri"/>
              </a:defRPr>
            </a:pPr>
            <a:r>
              <a:t>1907—J.P. Morgan constitutes himself a pick-up central bank</a:t>
            </a:r>
          </a:p>
          <a:p>
            <a:pPr lvl="1" marL="685681" indent="-307857" defTabSz="777240">
              <a:spcBef>
                <a:spcPts val="700"/>
              </a:spcBef>
              <a:defRPr sz="2000">
                <a:uFill>
                  <a:solidFill>
                    <a:srgbClr val="000000"/>
                  </a:solidFill>
                </a:uFill>
                <a:latin typeface="Calibri"/>
                <a:ea typeface="Calibri"/>
                <a:cs typeface="Calibri"/>
                <a:sym typeface="Calibri"/>
              </a:defRPr>
            </a:pPr>
            <a:r>
              <a:t>1914—profits from European war demand WWI</a:t>
            </a:r>
          </a:p>
          <a:p>
            <a:pPr lvl="1" marL="685681" indent="-307857" defTabSz="777240">
              <a:spcBef>
                <a:spcPts val="700"/>
              </a:spcBef>
              <a:defRPr sz="2000">
                <a:uFill>
                  <a:solidFill>
                    <a:srgbClr val="000000"/>
                  </a:solidFill>
                </a:uFill>
                <a:latin typeface="Calibri"/>
                <a:ea typeface="Calibri"/>
                <a:cs typeface="Calibri"/>
                <a:sym typeface="Calibri"/>
              </a:defRPr>
            </a:pPr>
            <a:r>
              <a:t>1920—Federal Reserve reverses course</a:t>
            </a:r>
          </a:p>
        </p:txBody>
      </p:sp>
      <p:pic>
        <p:nvPicPr>
          <p:cNvPr id="596"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Interwar Gold Standard"/>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Interwar Gold Standard</a:t>
            </a:r>
          </a:p>
        </p:txBody>
      </p:sp>
      <p:sp>
        <p:nvSpPr>
          <p:cNvPr id="599" name="The interwar gold standard caused, deepened, and definitely did nothing toward curing or ameliorating the Great Depression?…"/>
          <p:cNvSpPr txBox="1"/>
          <p:nvPr>
            <p:ph type="body" idx="4294967295"/>
          </p:nvPr>
        </p:nvSpPr>
        <p:spPr>
          <a:xfrm>
            <a:off x="457199" y="1023139"/>
            <a:ext cx="8228391"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6" indent="-307856" defTabSz="777240">
              <a:spcBef>
                <a:spcPts val="700"/>
              </a:spcBef>
              <a:defRPr sz="2000">
                <a:uFill>
                  <a:solidFill>
                    <a:srgbClr val="000000"/>
                  </a:solidFill>
                </a:uFill>
                <a:latin typeface="Calibri"/>
                <a:ea typeface="Calibri"/>
                <a:cs typeface="Calibri"/>
                <a:sym typeface="Calibri"/>
              </a:defRPr>
            </a:pPr>
            <a:r>
              <a:t>There is nothing worse than attempting to credibly commit to an incredible policy</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6" indent="-307856" defTabSz="777240">
              <a:spcBef>
                <a:spcPts val="700"/>
              </a:spcBef>
              <a:defRPr sz="2000">
                <a:uFill>
                  <a:solidFill>
                    <a:srgbClr val="000000"/>
                  </a:solidFill>
                </a:uFill>
                <a:latin typeface="Calibri"/>
                <a:ea typeface="Calibri"/>
                <a:cs typeface="Calibri"/>
                <a:sym typeface="Calibri"/>
              </a:defRPr>
            </a:pPr>
            <a:r>
              <a:t>Big depressions happen when the popular demand for cash outstrips the government's supply</a:t>
            </a:r>
          </a:p>
          <a:p>
            <a:pPr marL="307856" indent="-307856" defTabSz="777240">
              <a:spcBef>
                <a:spcPts val="700"/>
              </a:spcBef>
              <a:defRPr sz="200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Present at the Creation"/>
          <p:cNvSpPr txBox="1"/>
          <p:nvPr>
            <p:ph type="title"/>
          </p:nvPr>
        </p:nvSpPr>
        <p:spPr>
          <a:xfrm>
            <a:off x="124795" y="-1"/>
            <a:ext cx="8890001" cy="1261271"/>
          </a:xfrm>
          <a:prstGeom prst="rect">
            <a:avLst/>
          </a:prstGeom>
        </p:spPr>
        <p:txBody>
          <a:bodyPr/>
          <a:lstStyle>
            <a:lvl1pPr defTabSz="411479">
              <a:defRPr sz="7200"/>
            </a:lvl1pPr>
          </a:lstStyle>
          <a:p>
            <a:pPr/>
            <a:r>
              <a:t>Panic and Depression</a:t>
            </a:r>
          </a:p>
        </p:txBody>
      </p:sp>
      <p:sp>
        <p:nvSpPr>
          <p:cNvPr id="19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nadir came in 2008-9</a:t>
            </a:r>
          </a:p>
          <a:p>
            <a:pPr marL="157056" indent="-157056" defTabSz="217705">
              <a:spcBef>
                <a:spcPts val="1200"/>
              </a:spcBef>
              <a:defRPr>
                <a:latin typeface="Times New Roman"/>
                <a:ea typeface="Times New Roman"/>
                <a:cs typeface="Times New Roman"/>
                <a:sym typeface="Times New Roman"/>
              </a:defRPr>
            </a:pPr>
            <a:r>
              <a:t>The fundamental problem was not large:</a:t>
            </a:r>
          </a:p>
          <a:p>
            <a:pPr lvl="1" marL="392641" indent="-157056" defTabSz="217705">
              <a:spcBef>
                <a:spcPts val="1200"/>
              </a:spcBef>
              <a:defRPr>
                <a:latin typeface="Times New Roman"/>
                <a:ea typeface="Times New Roman"/>
                <a:cs typeface="Times New Roman"/>
                <a:sym typeface="Times New Roman"/>
              </a:defRPr>
            </a:pPr>
            <a:r>
              <a:t>A $500 billion financial asset loss</a:t>
            </a:r>
          </a:p>
          <a:p>
            <a:pPr lvl="1" marL="392641" indent="-157056" defTabSz="217705">
              <a:spcBef>
                <a:spcPts val="1200"/>
              </a:spcBef>
              <a:defRPr>
                <a:latin typeface="Times New Roman"/>
                <a:ea typeface="Times New Roman"/>
                <a:cs typeface="Times New Roman"/>
                <a:sym typeface="Times New Roman"/>
              </a:defRPr>
            </a:pPr>
            <a:r>
              <a:t>The dot-com crash had been a $3 trillion financial asset loss</a:t>
            </a:r>
          </a:p>
          <a:p>
            <a:pPr marL="157056" indent="-157056" defTabSz="217705">
              <a:spcBef>
                <a:spcPts val="1200"/>
              </a:spcBef>
              <a:defRPr>
                <a:latin typeface="Times New Roman"/>
                <a:ea typeface="Times New Roman"/>
                <a:cs typeface="Times New Roman"/>
                <a:sym typeface="Times New Roman"/>
              </a:defRPr>
            </a:pPr>
            <a:r>
              <a:t>$500 billion loss hidden</a:t>
            </a:r>
          </a:p>
          <a:p>
            <a:pPr marL="157056" indent="-157056" defTabSz="217705">
              <a:spcBef>
                <a:spcPts val="1200"/>
              </a:spcBef>
              <a:defRPr>
                <a:latin typeface="Times New Roman"/>
                <a:ea typeface="Times New Roman"/>
                <a:cs typeface="Times New Roman"/>
                <a:sym typeface="Times New Roman"/>
              </a:defRPr>
            </a:pPr>
            <a:r>
              <a:t>Hence dump any asset possibly connected to be safe</a:t>
            </a:r>
          </a:p>
          <a:p>
            <a:pPr marL="157056" indent="-157056" defTabSz="217705">
              <a:spcBef>
                <a:spcPts val="1200"/>
              </a:spcBef>
              <a:defRPr>
                <a:latin typeface="Times New Roman"/>
                <a:ea typeface="Times New Roman"/>
                <a:cs typeface="Times New Roman"/>
                <a:sym typeface="Times New Roman"/>
              </a:defRPr>
            </a:pPr>
            <a:r>
              <a:t>A financial accelerator of 40:</a:t>
            </a:r>
          </a:p>
          <a:p>
            <a:pPr lvl="1" marL="392641" indent="-157056" defTabSz="217705">
              <a:spcBef>
                <a:spcPts val="1200"/>
              </a:spcBef>
              <a:defRPr>
                <a:latin typeface="Times New Roman"/>
                <a:ea typeface="Times New Roman"/>
                <a:cs typeface="Times New Roman"/>
                <a:sym typeface="Times New Roman"/>
              </a:defRPr>
            </a:pPr>
            <a:r>
              <a:t>$500 billion of “fundamental” losses</a:t>
            </a:r>
          </a:p>
          <a:p>
            <a:pPr lvl="1" marL="392641" indent="-157056" defTabSz="217705">
              <a:spcBef>
                <a:spcPts val="1200"/>
              </a:spcBef>
              <a:defRPr>
                <a:latin typeface="Times New Roman"/>
                <a:ea typeface="Times New Roman"/>
                <a:cs typeface="Times New Roman"/>
                <a:sym typeface="Times New Roman"/>
              </a:defRPr>
            </a:pPr>
            <a:r>
              <a:t>Knocks $20 trillion off of global asset values</a:t>
            </a:r>
          </a:p>
        </p:txBody>
      </p:sp>
      <p:sp>
        <p:nvSpPr>
          <p:cNvPr id="19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9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8" y="60708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4019996"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6"/>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Crying ‘Fire! Fire!’ in Noah’s Flood…”"/>
          <p:cNvSpPr txBox="1"/>
          <p:nvPr>
            <p:ph type="title" idx="4294967295"/>
          </p:nvPr>
        </p:nvSpPr>
        <p:spPr>
          <a:xfrm>
            <a:off x="457199" y="-2"/>
            <a:ext cx="8228391" cy="1023143"/>
          </a:xfrm>
          <a:prstGeom prst="rect">
            <a:avLst/>
          </a:prstGeom>
        </p:spPr>
        <p:txBody>
          <a:bodyPr lIns="50800" tIns="50800" rIns="50800" bIns="50800"/>
          <a:lstStyle>
            <a:lvl1pPr defTabSz="254673">
              <a:defRPr sz="3400">
                <a:solidFill>
                  <a:srgbClr val="000080"/>
                </a:solidFill>
              </a:defRPr>
            </a:lvl1pPr>
          </a:lstStyle>
          <a:p>
            <a:pPr/>
            <a:r>
              <a:t>“Crying ‘Fire! Fire!’ in Noah’s Flood…”</a:t>
            </a:r>
          </a:p>
        </p:txBody>
      </p:sp>
      <p:sp>
        <p:nvSpPr>
          <p:cNvPr id="602" name="France gold acquisition policy…"/>
          <p:cNvSpPr txBox="1"/>
          <p:nvPr>
            <p:ph type="body" sz="half" idx="4294967295"/>
          </p:nvPr>
        </p:nvSpPr>
        <p:spPr>
          <a:xfrm>
            <a:off x="457198" y="1023139"/>
            <a:ext cx="4117830" cy="5535217"/>
          </a:xfrm>
          <a:prstGeom prst="rect">
            <a:avLst/>
          </a:prstGeom>
        </p:spPr>
        <p:txBody>
          <a:bodyPr lIns="50800" tIns="50800" rIns="50800" bIns="50800" anchor="t"/>
          <a:lstStyle/>
          <a:p>
            <a:pPr marL="340454" indent="-340454" defTabSz="859536">
              <a:spcBef>
                <a:spcPts val="700"/>
              </a:spcBef>
              <a:defRPr sz="2200">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3" indent="-340453" defTabSz="859536">
              <a:spcBef>
                <a:spcPts val="700"/>
              </a:spcBef>
              <a:defRPr sz="2200">
                <a:uFill>
                  <a:solidFill>
                    <a:srgbClr val="000000"/>
                  </a:solidFill>
                </a:uFill>
                <a:latin typeface="Calibri"/>
                <a:ea typeface="Calibri"/>
                <a:cs typeface="Calibri"/>
                <a:sym typeface="Calibri"/>
              </a:defRPr>
            </a:pPr>
            <a:r>
              <a:t>Labor-side pressure…</a:t>
            </a:r>
          </a:p>
          <a:p>
            <a:pPr lvl="1" marL="758283" indent="-340453" defTabSz="859536">
              <a:spcBef>
                <a:spcPts val="700"/>
              </a:spcBef>
              <a:defRPr sz="2200">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00">
                <a:uFill>
                  <a:solidFill>
                    <a:srgbClr val="000000"/>
                  </a:solidFill>
                </a:uFill>
                <a:latin typeface="Calibri"/>
                <a:ea typeface="Calibri"/>
                <a:cs typeface="Calibri"/>
                <a:sym typeface="Calibri"/>
              </a:defRPr>
            </a:pPr>
            <a:r>
              <a:t>And then the belief that inflation was always just around the corner…</a:t>
            </a:r>
          </a:p>
        </p:txBody>
      </p:sp>
      <p:pic>
        <p:nvPicPr>
          <p:cNvPr id="603" name="UK_Economy_in_the_1920s___Economics_Help.png" descr="UK_Economy_in_the_1920s___Economics_Help.png"/>
          <p:cNvPicPr>
            <a:picLocks noChangeAspect="1"/>
          </p:cNvPicPr>
          <p:nvPr/>
        </p:nvPicPr>
        <p:blipFill>
          <a:blip r:embed="rId2">
            <a:extLst/>
          </a:blip>
          <a:stretch>
            <a:fillRect/>
          </a:stretch>
        </p:blipFill>
        <p:spPr>
          <a:xfrm>
            <a:off x="4470775" y="1023139"/>
            <a:ext cx="4214815" cy="5535217"/>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The Role of the Stock Market"/>
          <p:cNvSpPr txBox="1"/>
          <p:nvPr>
            <p:ph type="title" idx="4294967295"/>
          </p:nvPr>
        </p:nvSpPr>
        <p:spPr>
          <a:xfrm>
            <a:off x="457199" y="-2"/>
            <a:ext cx="8228391" cy="1023143"/>
          </a:xfrm>
          <a:prstGeom prst="rect">
            <a:avLst/>
          </a:prstGeom>
        </p:spPr>
        <p:txBody>
          <a:bodyPr lIns="50800" tIns="50800" rIns="50800" bIns="50800"/>
          <a:lstStyle>
            <a:lvl1pPr defTabSz="340935">
              <a:defRPr sz="4600">
                <a:solidFill>
                  <a:srgbClr val="000080"/>
                </a:solidFill>
              </a:defRPr>
            </a:lvl1pPr>
          </a:lstStyle>
          <a:p>
            <a:pPr/>
            <a:r>
              <a:t>The Role of the Stock Market</a:t>
            </a:r>
          </a:p>
        </p:txBody>
      </p:sp>
      <p:sp>
        <p:nvSpPr>
          <p:cNvPr id="606" name="Stock market doubles between the start of 1927 and late 1929…"/>
          <p:cNvSpPr txBox="1"/>
          <p:nvPr>
            <p:ph type="body" sz="half" idx="4294967295"/>
          </p:nvPr>
        </p:nvSpPr>
        <p:spPr>
          <a:xfrm>
            <a:off x="457198" y="1023139"/>
            <a:ext cx="3759563" cy="5244065"/>
          </a:xfrm>
          <a:prstGeom prst="rect">
            <a:avLst/>
          </a:prstGeom>
        </p:spPr>
        <p:txBody>
          <a:bodyPr lIns="50800" tIns="50800" rIns="50800" bIns="50800" anchor="t"/>
          <a:lstStyle/>
          <a:p>
            <a:pPr marL="300613" indent="-300613" defTabSz="758951">
              <a:spcBef>
                <a:spcPts val="700"/>
              </a:spcBef>
              <a:defRPr sz="1900">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00">
                <a:uFill>
                  <a:solidFill>
                    <a:srgbClr val="000000"/>
                  </a:solidFill>
                </a:uFill>
                <a:latin typeface="Calibri"/>
                <a:ea typeface="Calibri"/>
                <a:cs typeface="Calibri"/>
                <a:sym typeface="Calibri"/>
              </a:defRPr>
            </a:pPr>
            <a:r>
              <a:t>Positive-feedback margin trading</a:t>
            </a:r>
          </a:p>
          <a:p>
            <a:pPr lvl="1" marL="669547" indent="-300612" defTabSz="758951">
              <a:spcBef>
                <a:spcPts val="700"/>
              </a:spcBef>
              <a:defRPr sz="1900">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00">
                <a:uFill>
                  <a:solidFill>
                    <a:srgbClr val="000000"/>
                  </a:solidFill>
                </a:uFill>
                <a:latin typeface="Calibri"/>
                <a:ea typeface="Calibri"/>
                <a:cs typeface="Calibri"/>
                <a:sym typeface="Calibri"/>
              </a:defRPr>
            </a:pPr>
            <a:r>
              <a:t>Castles in the air</a:t>
            </a:r>
          </a:p>
          <a:p>
            <a:pPr lvl="1" marL="669547" indent="-300612" defTabSz="758951">
              <a:spcBef>
                <a:spcPts val="700"/>
              </a:spcBef>
              <a:defRPr sz="1900">
                <a:uFill>
                  <a:solidFill>
                    <a:srgbClr val="000000"/>
                  </a:solidFill>
                </a:uFill>
                <a:latin typeface="Calibri"/>
                <a:ea typeface="Calibri"/>
                <a:cs typeface="Calibri"/>
                <a:sym typeface="Calibri"/>
              </a:defRPr>
            </a:pPr>
            <a:r>
              <a:t>Prohibition?</a:t>
            </a:r>
          </a:p>
          <a:p>
            <a:pPr lvl="1" marL="669547" indent="-300612" defTabSz="758951">
              <a:spcBef>
                <a:spcPts val="700"/>
              </a:spcBef>
              <a:defRPr sz="1900">
                <a:uFill>
                  <a:solidFill>
                    <a:srgbClr val="000000"/>
                  </a:solidFill>
                </a:uFill>
                <a:latin typeface="Calibri"/>
                <a:ea typeface="Calibri"/>
                <a:cs typeface="Calibri"/>
                <a:sym typeface="Calibri"/>
              </a:defRPr>
            </a:pPr>
            <a:r>
              <a:t>Monetary policy?</a:t>
            </a:r>
          </a:p>
          <a:p>
            <a:pPr lvl="1" marL="669547" indent="-300612" defTabSz="758951">
              <a:spcBef>
                <a:spcPts val="700"/>
              </a:spcBef>
              <a:defRPr sz="1900">
                <a:uFill>
                  <a:solidFill>
                    <a:srgbClr val="000000"/>
                  </a:solidFill>
                </a:uFill>
                <a:latin typeface="Calibri"/>
                <a:ea typeface="Calibri"/>
                <a:cs typeface="Calibri"/>
                <a:sym typeface="Calibri"/>
              </a:defRPr>
            </a:pPr>
            <a:r>
              <a:t>Mass production?</a:t>
            </a:r>
          </a:p>
          <a:p>
            <a:pPr marL="300613" indent="-300613" defTabSz="758951">
              <a:spcBef>
                <a:spcPts val="700"/>
              </a:spcBef>
              <a:defRPr sz="1900">
                <a:uFill>
                  <a:solidFill>
                    <a:srgbClr val="000000"/>
                  </a:solidFill>
                </a:uFill>
                <a:latin typeface="Calibri"/>
                <a:ea typeface="Calibri"/>
                <a:cs typeface="Calibri"/>
                <a:sym typeface="Calibri"/>
              </a:defRPr>
            </a:pPr>
            <a:r>
              <a:t>The expectations shock produced </a:t>
            </a:r>
          </a:p>
        </p:txBody>
      </p:sp>
      <p:pic>
        <p:nvPicPr>
          <p:cNvPr id="607" name="Dow_Jones_Industrial_Average___Value_Investing_Basics.png" descr="Dow_Jones_Industrial_Average___Value_Investing_Basics.png"/>
          <p:cNvPicPr>
            <a:picLocks noChangeAspect="1"/>
          </p:cNvPicPr>
          <p:nvPr/>
        </p:nvPicPr>
        <p:blipFill>
          <a:blip r:embed="rId2">
            <a:extLst/>
          </a:blip>
          <a:stretch>
            <a:fillRect/>
          </a:stretch>
        </p:blipFill>
        <p:spPr>
          <a:xfrm>
            <a:off x="4216760" y="1023139"/>
            <a:ext cx="4468830" cy="5244065"/>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Why Was the Great Depression so Great?"/>
          <p:cNvSpPr txBox="1"/>
          <p:nvPr>
            <p:ph type="title" idx="4294967295"/>
          </p:nvPr>
        </p:nvSpPr>
        <p:spPr>
          <a:xfrm>
            <a:off x="457199" y="-2"/>
            <a:ext cx="8228391" cy="1023143"/>
          </a:xfrm>
          <a:prstGeom prst="rect">
            <a:avLst/>
          </a:prstGeom>
        </p:spPr>
        <p:txBody>
          <a:bodyPr lIns="50800" tIns="50800" rIns="50800" bIns="50800"/>
          <a:lstStyle>
            <a:lvl1pPr defTabSz="234135">
              <a:defRPr sz="3100">
                <a:solidFill>
                  <a:srgbClr val="000080"/>
                </a:solidFill>
              </a:defRPr>
            </a:lvl1pPr>
          </a:lstStyle>
          <a:p>
            <a:pPr/>
            <a:r>
              <a:t>Why Was the Great Depression so Great?</a:t>
            </a:r>
          </a:p>
        </p:txBody>
      </p:sp>
      <p:sp>
        <p:nvSpPr>
          <p:cNvPr id="610" name="John Maynard Keynes:…"/>
          <p:cNvSpPr txBox="1"/>
          <p:nvPr>
            <p:ph type="body" idx="4294967295"/>
          </p:nvPr>
        </p:nvSpPr>
        <p:spPr>
          <a:xfrm>
            <a:off x="457199" y="1023139"/>
            <a:ext cx="8228391" cy="5244065"/>
          </a:xfrm>
          <a:prstGeom prst="rect">
            <a:avLst/>
          </a:prstGeom>
        </p:spPr>
        <p:txBody>
          <a:bodyPr lIns="50800" tIns="50800" rIns="50800" bIns="50800" anchor="t"/>
          <a:lstStyle/>
          <a:p>
            <a:pPr marL="264395" indent="-264395" defTabSz="667512">
              <a:spcBef>
                <a:spcPts val="600"/>
              </a:spcBef>
              <a:defRPr sz="1700">
                <a:uFill>
                  <a:solidFill>
                    <a:srgbClr val="000000"/>
                  </a:solidFill>
                </a:uFill>
                <a:latin typeface="Calibri"/>
                <a:ea typeface="Calibri"/>
                <a:cs typeface="Calibri"/>
                <a:sym typeface="Calibri"/>
              </a:defRPr>
            </a:pPr>
            <a:r>
              <a:t>John Maynard Keynes:</a:t>
            </a:r>
          </a:p>
          <a:p>
            <a:pPr lvl="1" marL="588879" indent="-264395" defTabSz="667512">
              <a:spcBef>
                <a:spcPts val="600"/>
              </a:spcBef>
              <a:defRPr sz="1700">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79" indent="-264395" defTabSz="667512">
              <a:spcBef>
                <a:spcPts val="600"/>
              </a:spcBef>
              <a:defRPr sz="1700">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79" indent="-264395" defTabSz="667512">
              <a:spcBef>
                <a:spcPts val="600"/>
              </a:spcBef>
              <a:defRPr sz="1700">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The Role of the Banking System"/>
          <p:cNvSpPr txBox="1"/>
          <p:nvPr>
            <p:ph type="title" idx="4294967295"/>
          </p:nvPr>
        </p:nvSpPr>
        <p:spPr>
          <a:xfrm>
            <a:off x="457199" y="-2"/>
            <a:ext cx="8228391" cy="1023143"/>
          </a:xfrm>
          <a:prstGeom prst="rect">
            <a:avLst/>
          </a:prstGeom>
        </p:spPr>
        <p:txBody>
          <a:bodyPr lIns="50800" tIns="50800" rIns="50800" bIns="50800"/>
          <a:lstStyle>
            <a:lvl1pPr defTabSz="303965">
              <a:defRPr sz="4100">
                <a:solidFill>
                  <a:srgbClr val="000080"/>
                </a:solidFill>
              </a:defRPr>
            </a:lvl1pPr>
          </a:lstStyle>
          <a:p>
            <a:pPr/>
            <a:r>
              <a:t>The Role of the Banking System</a:t>
            </a:r>
          </a:p>
        </p:txBody>
      </p:sp>
      <p:sp>
        <p:nvSpPr>
          <p:cNvPr id="613" name="In the United States in the 1920s, about 600 banks failed a year—largely small rural banks…"/>
          <p:cNvSpPr txBox="1"/>
          <p:nvPr>
            <p:ph type="body" sz="half" idx="4294967295"/>
          </p:nvPr>
        </p:nvSpPr>
        <p:spPr>
          <a:xfrm>
            <a:off x="457198" y="1023139"/>
            <a:ext cx="3812616" cy="5244065"/>
          </a:xfrm>
          <a:prstGeom prst="rect">
            <a:avLst/>
          </a:prstGeom>
        </p:spPr>
        <p:txBody>
          <a:bodyPr lIns="50800" tIns="50800" rIns="50800" bIns="50800" anchor="t"/>
          <a:lstStyle/>
          <a:p>
            <a:pPr marL="275259" indent="-275259" defTabSz="694944">
              <a:spcBef>
                <a:spcPts val="600"/>
              </a:spcBef>
              <a:defRPr sz="1800">
                <a:uFill>
                  <a:solidFill>
                    <a:srgbClr val="000000"/>
                  </a:solidFill>
                </a:uFill>
                <a:latin typeface="Calibri"/>
                <a:ea typeface="Calibri"/>
                <a:cs typeface="Calibri"/>
                <a:sym typeface="Calibri"/>
              </a:defRPr>
            </a:pPr>
            <a:r>
              <a:t>In the United States in the 1920s, about 600 banks failed a year—largely small rural banks</a:t>
            </a:r>
          </a:p>
          <a:p>
            <a:pPr marL="275259" indent="-275259" defTabSz="694944">
              <a:spcBef>
                <a:spcPts val="600"/>
              </a:spcBef>
              <a:defRPr sz="1800">
                <a:uFill>
                  <a:solidFill>
                    <a:srgbClr val="000000"/>
                  </a:solidFill>
                </a:uFill>
                <a:latin typeface="Calibri"/>
                <a:ea typeface="Calibri"/>
                <a:cs typeface="Calibri"/>
                <a:sym typeface="Calibri"/>
              </a:defRPr>
            </a:pPr>
            <a:r>
              <a:t>But banks set out to make riskier and riskier loans</a:t>
            </a:r>
          </a:p>
          <a:p>
            <a:pPr lvl="1" marL="613080" indent="-275259" defTabSz="694944">
              <a:spcBef>
                <a:spcPts val="600"/>
              </a:spcBef>
              <a:defRPr sz="1800">
                <a:uFill>
                  <a:solidFill>
                    <a:srgbClr val="000000"/>
                  </a:solidFill>
                </a:uFill>
                <a:latin typeface="Calibri"/>
                <a:ea typeface="Calibri"/>
                <a:cs typeface="Calibri"/>
                <a:sym typeface="Calibri"/>
              </a:defRPr>
            </a:pPr>
            <a:r>
              <a:t>Do they count on rescue from the Federal Reserve?</a:t>
            </a:r>
          </a:p>
          <a:p>
            <a:pPr marL="275259" indent="-275259" defTabSz="694944">
              <a:spcBef>
                <a:spcPts val="600"/>
              </a:spcBef>
              <a:defRPr sz="1800">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59" defTabSz="694944">
              <a:spcBef>
                <a:spcPts val="600"/>
              </a:spcBef>
              <a:defRPr sz="1800">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59" defTabSz="694944">
              <a:spcBef>
                <a:spcPts val="600"/>
              </a:spcBef>
              <a:defRPr sz="1800">
                <a:uFill>
                  <a:solidFill>
                    <a:srgbClr val="000000"/>
                  </a:solidFill>
                </a:uFill>
                <a:latin typeface="Calibri"/>
                <a:ea typeface="Calibri"/>
                <a:cs typeface="Calibri"/>
                <a:sym typeface="Calibri"/>
              </a:defRPr>
            </a:pPr>
            <a:r>
              <a:t>And so call forth a general glut?</a:t>
            </a:r>
          </a:p>
          <a:p>
            <a:pPr marL="275259" indent="-275259" defTabSz="694944">
              <a:spcBef>
                <a:spcPts val="600"/>
              </a:spcBef>
              <a:defRPr sz="1800">
                <a:uFill>
                  <a:solidFill>
                    <a:srgbClr val="000000"/>
                  </a:solidFill>
                </a:uFill>
                <a:latin typeface="Calibri"/>
                <a:ea typeface="Calibri"/>
                <a:cs typeface="Calibri"/>
                <a:sym typeface="Calibri"/>
              </a:defRPr>
            </a:pPr>
            <a:r>
              <a:t>Lenders of “last resort”?</a:t>
            </a:r>
          </a:p>
        </p:txBody>
      </p:sp>
      <p:pic>
        <p:nvPicPr>
          <p:cNvPr id="614" name="bank_failures_in_the_1930s_-_Google_Search.png" descr="bank_failures_in_the_1930s_-_Google_Search.png"/>
          <p:cNvPicPr>
            <a:picLocks noChangeAspect="1"/>
          </p:cNvPicPr>
          <p:nvPr/>
        </p:nvPicPr>
        <p:blipFill>
          <a:blip r:embed="rId2">
            <a:extLst/>
          </a:blip>
          <a:stretch>
            <a:fillRect/>
          </a:stretch>
        </p:blipFill>
        <p:spPr>
          <a:xfrm>
            <a:off x="4269811" y="1023139"/>
            <a:ext cx="4415779" cy="5244065"/>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The Presumption Before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Presumption Before the Great Depression</a:t>
            </a:r>
          </a:p>
        </p:txBody>
      </p:sp>
      <p:sp>
        <p:nvSpPr>
          <p:cNvPr id="617" name="The presumption before the Great Depression that the government was not responsible for managing and curing the business cycle……"/>
          <p:cNvSpPr txBox="1"/>
          <p:nvPr>
            <p:ph type="body" idx="4294967295"/>
          </p:nvPr>
        </p:nvSpPr>
        <p:spPr>
          <a:xfrm>
            <a:off x="457199" y="1023139"/>
            <a:ext cx="8228391" cy="5244065"/>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3" indent="-242663" defTabSz="612648">
              <a:spcBef>
                <a:spcPts val="500"/>
              </a:spcBef>
              <a:defRPr sz="1600">
                <a:uFill>
                  <a:solidFill>
                    <a:srgbClr val="000000"/>
                  </a:solidFill>
                </a:uFill>
                <a:latin typeface="Calibri"/>
                <a:ea typeface="Calibri"/>
                <a:cs typeface="Calibri"/>
                <a:sym typeface="Calibri"/>
              </a:defRPr>
            </a:pPr>
            <a:r>
              <a:t>Two strands reinforced each other. </a:t>
            </a:r>
          </a:p>
          <a:p>
            <a:pPr lvl="1" marL="540478" indent="-242663" defTabSz="612648">
              <a:spcBef>
                <a:spcPts val="500"/>
              </a:spcBef>
              <a:defRPr sz="1600">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8" indent="-242663" defTabSz="612648">
              <a:spcBef>
                <a:spcPts val="500"/>
              </a:spcBef>
              <a:defRPr sz="1600">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3" indent="-242663" defTabSz="612648">
              <a:spcBef>
                <a:spcPts val="500"/>
              </a:spcBef>
              <a:defRPr sz="1600">
                <a:uFill>
                  <a:solidFill>
                    <a:srgbClr val="000000"/>
                  </a:solidFill>
                </a:uFill>
                <a:latin typeface="Calibri"/>
                <a:ea typeface="Calibri"/>
                <a:cs typeface="Calibri"/>
                <a:sym typeface="Calibri"/>
              </a:defRPr>
            </a:pPr>
            <a:r>
              <a:t>The result was a dominant belief—at least among the rich and powerful—that: </a:t>
            </a:r>
          </a:p>
          <a:p>
            <a:pPr lvl="1" marL="540478" indent="-242663" defTabSz="612648">
              <a:spcBef>
                <a:spcPts val="500"/>
              </a:spcBef>
              <a:defRPr sz="1600">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The Hoover Administration’s Reaction to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Hoover Administration’s Reaction to the Great Depression</a:t>
            </a:r>
          </a:p>
        </p:txBody>
      </p:sp>
      <p:sp>
        <p:nvSpPr>
          <p:cNvPr id="620" name="The 1929-1933 Hoover administration believed that little could be done.…"/>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00">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00">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00">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2" indent="-260773" defTabSz="658368">
              <a:spcBef>
                <a:spcPts val="600"/>
              </a:spcBef>
              <a:defRPr sz="1700">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00">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00">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623" name="The largest automobile manufacturer in the world in 1928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The largest automobile manufacturer in the world in 1928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626" name="Worldwide, the Great Depression was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Worldwide, the Great Depression was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Review: New Deals"/>
          <p:cNvSpPr txBox="1"/>
          <p:nvPr>
            <p:ph type="title" idx="4294967295"/>
          </p:nvPr>
        </p:nvSpPr>
        <p:spPr>
          <a:xfrm>
            <a:off x="457199" y="-2"/>
            <a:ext cx="8228391" cy="1023143"/>
          </a:xfrm>
          <a:prstGeom prst="rect">
            <a:avLst/>
          </a:prstGeom>
        </p:spPr>
        <p:txBody>
          <a:bodyPr lIns="50800" tIns="50800" rIns="50800" bIns="50800"/>
          <a:lstStyle>
            <a:lvl1pPr defTabSz="410764"/>
          </a:lstStyle>
          <a:p>
            <a:pPr/>
            <a:r>
              <a:t>Review: New Deals</a:t>
            </a:r>
          </a:p>
        </p:txBody>
      </p:sp>
      <p:sp>
        <p:nvSpPr>
          <p:cNvPr id="629" name="Japan: Takahashi Korekiyo…"/>
          <p:cNvSpPr txBox="1"/>
          <p:nvPr>
            <p:ph type="body" sz="half" idx="4294967295"/>
          </p:nvPr>
        </p:nvSpPr>
        <p:spPr>
          <a:xfrm>
            <a:off x="457198" y="1023139"/>
            <a:ext cx="3933213" cy="5546464"/>
          </a:xfrm>
          <a:prstGeom prst="rect">
            <a:avLst/>
          </a:prstGeom>
        </p:spPr>
        <p:txBody>
          <a:bodyPr lIns="50800" tIns="50800" rIns="50800" bIns="50800" anchor="t"/>
          <a:lstStyle/>
          <a:p>
            <a:pPr marL="347696" indent="-347696" defTabSz="877822">
              <a:spcBef>
                <a:spcPts val="800"/>
              </a:spcBef>
              <a:defRPr sz="2300">
                <a:uFill>
                  <a:solidFill>
                    <a:srgbClr val="000000"/>
                  </a:solidFill>
                </a:uFill>
                <a:latin typeface="Calibri"/>
                <a:ea typeface="Calibri"/>
                <a:cs typeface="Calibri"/>
                <a:sym typeface="Calibri"/>
              </a:defRPr>
            </a:pPr>
            <a:r>
              <a:t>Japan: Takahashi Korekiyo</a:t>
            </a:r>
          </a:p>
          <a:p>
            <a:pPr lvl="1" marL="774417" indent="-347696" defTabSz="877822">
              <a:spcBef>
                <a:spcPts val="800"/>
              </a:spcBef>
              <a:defRPr sz="2300">
                <a:uFill>
                  <a:solidFill>
                    <a:srgbClr val="000000"/>
                  </a:solidFill>
                </a:uFill>
                <a:latin typeface="Calibri"/>
                <a:ea typeface="Calibri"/>
                <a:cs typeface="Calibri"/>
                <a:sym typeface="Calibri"/>
              </a:defRPr>
            </a:pPr>
            <a:r>
              <a:t>moved early to maintain full employment</a:t>
            </a:r>
          </a:p>
          <a:p>
            <a:pPr marL="347696" indent="-347696" defTabSz="877822">
              <a:spcBef>
                <a:spcPts val="800"/>
              </a:spcBef>
              <a:defRPr sz="2300">
                <a:uFill>
                  <a:solidFill>
                    <a:srgbClr val="000000"/>
                  </a:solidFill>
                </a:uFill>
                <a:latin typeface="Calibri"/>
                <a:ea typeface="Calibri"/>
                <a:cs typeface="Calibri"/>
                <a:sym typeface="Calibri"/>
              </a:defRPr>
            </a:pPr>
            <a:r>
              <a:t>Britain: MacDonald-Snowden-Baldwin</a:t>
            </a:r>
          </a:p>
          <a:p>
            <a:pPr lvl="1" marL="774417" indent="-347696" defTabSz="877822">
              <a:spcBef>
                <a:spcPts val="800"/>
              </a:spcBef>
              <a:defRPr sz="2300">
                <a:uFill>
                  <a:solidFill>
                    <a:srgbClr val="000000"/>
                  </a:solidFill>
                </a:uFill>
                <a:latin typeface="Calibri"/>
                <a:ea typeface="Calibri"/>
                <a:cs typeface="Calibri"/>
                <a:sym typeface="Calibri"/>
              </a:defRPr>
            </a:pPr>
            <a:r>
              <a:t>Forced off…</a:t>
            </a:r>
          </a:p>
          <a:p>
            <a:pPr marL="347696" indent="-347696" defTabSz="877822">
              <a:spcBef>
                <a:spcPts val="800"/>
              </a:spcBef>
              <a:defRPr sz="2300">
                <a:uFill>
                  <a:solidFill>
                    <a:srgbClr val="000000"/>
                  </a:solidFill>
                </a:uFill>
                <a:latin typeface="Calibri"/>
                <a:ea typeface="Calibri"/>
                <a:cs typeface="Calibri"/>
                <a:sym typeface="Calibri"/>
              </a:defRPr>
            </a:pPr>
            <a:r>
              <a:t>Germany: Adolf Hitler</a:t>
            </a:r>
          </a:p>
          <a:p>
            <a:pPr lvl="1" marL="774417" indent="-347696" defTabSz="877822">
              <a:spcBef>
                <a:spcPts val="800"/>
              </a:spcBef>
              <a:defRPr sz="2300">
                <a:uFill>
                  <a:solidFill>
                    <a:srgbClr val="000000"/>
                  </a:solidFill>
                </a:uFill>
                <a:latin typeface="Calibri"/>
                <a:ea typeface="Calibri"/>
                <a:cs typeface="Calibri"/>
                <a:sym typeface="Calibri"/>
              </a:defRPr>
            </a:pPr>
            <a:r>
              <a:t>Succeeds Bruening</a:t>
            </a:r>
          </a:p>
          <a:p>
            <a:pPr marL="347696" indent="-347696" defTabSz="877822">
              <a:spcBef>
                <a:spcPts val="800"/>
              </a:spcBef>
              <a:defRPr sz="2300">
                <a:uFill>
                  <a:solidFill>
                    <a:srgbClr val="000000"/>
                  </a:solidFill>
                </a:uFill>
                <a:latin typeface="Calibri"/>
                <a:ea typeface="Calibri"/>
                <a:cs typeface="Calibri"/>
                <a:sym typeface="Calibri"/>
              </a:defRPr>
            </a:pPr>
            <a:r>
              <a:t>America: Franklin Delano Roosevelt</a:t>
            </a:r>
          </a:p>
          <a:p>
            <a:pPr lvl="1" marL="774417" indent="-347696" defTabSz="877822">
              <a:spcBef>
                <a:spcPts val="800"/>
              </a:spcBef>
              <a:defRPr sz="2300">
                <a:uFill>
                  <a:solidFill>
                    <a:srgbClr val="000000"/>
                  </a:solidFill>
                </a:uFill>
                <a:latin typeface="Calibri"/>
                <a:ea typeface="Calibri"/>
                <a:cs typeface="Calibri"/>
                <a:sym typeface="Calibri"/>
              </a:defRPr>
            </a:pPr>
            <a:r>
              <a:t>Succeeds Herbert Hoover</a:t>
            </a:r>
          </a:p>
          <a:p>
            <a:pPr marL="347696" indent="-347696" defTabSz="877822">
              <a:spcBef>
                <a:spcPts val="800"/>
              </a:spcBef>
              <a:defRPr sz="2300">
                <a:uFill>
                  <a:solidFill>
                    <a:srgbClr val="000000"/>
                  </a:solidFill>
                </a:uFill>
                <a:latin typeface="Calibri"/>
                <a:ea typeface="Calibri"/>
                <a:cs typeface="Calibri"/>
                <a:sym typeface="Calibri"/>
              </a:defRPr>
            </a:pPr>
            <a:r>
              <a:t>France: Leon Blum</a:t>
            </a:r>
          </a:p>
        </p:txBody>
      </p:sp>
      <p:pic>
        <p:nvPicPr>
          <p:cNvPr id="630" name="Recovery_in_the_Great_Depression_Does_Not_Begin_Until_You_Abandon_the_Gold_Standard.png" descr="Recovery_in_the_Great_Depression_Does_Not_Begin_Until_You_Abandon_the_Gold_Standard.png"/>
          <p:cNvPicPr>
            <a:picLocks noChangeAspect="1"/>
          </p:cNvPicPr>
          <p:nvPr/>
        </p:nvPicPr>
        <p:blipFill>
          <a:blip r:embed="rId2">
            <a:extLst/>
          </a:blip>
          <a:stretch>
            <a:fillRect/>
          </a:stretch>
        </p:blipFill>
        <p:spPr>
          <a:xfrm>
            <a:off x="4390409" y="1023139"/>
            <a:ext cx="4295181" cy="5546464"/>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Recovery"/>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Recovery</a:t>
            </a:r>
          </a:p>
        </p:txBody>
      </p:sp>
      <p:sp>
        <p:nvSpPr>
          <p:cNvPr id="633" name="Japan recovered the fastest,…"/>
          <p:cNvSpPr txBox="1"/>
          <p:nvPr>
            <p:ph type="body" idx="4294967295"/>
          </p:nvPr>
        </p:nvSpPr>
        <p:spPr>
          <a:xfrm>
            <a:off x="457199" y="1023139"/>
            <a:ext cx="8228391" cy="5244065"/>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Japan recovered the fastest, </a:t>
            </a:r>
          </a:p>
          <a:p>
            <a:pPr marL="362184" indent="-362184" defTabSz="914400">
              <a:spcBef>
                <a:spcPts val="800"/>
              </a:spcBef>
              <a:defRPr>
                <a:uFill>
                  <a:solidFill>
                    <a:srgbClr val="000000"/>
                  </a:solidFill>
                </a:uFill>
                <a:latin typeface="Calibri"/>
                <a:ea typeface="Calibri"/>
                <a:cs typeface="Calibri"/>
                <a:sym typeface="Calibri"/>
              </a:defRPr>
            </a:pPr>
            <a:r>
              <a:t>Germany second, </a:t>
            </a:r>
          </a:p>
          <a:p>
            <a:pPr marL="362184" indent="-362184" defTabSz="914400">
              <a:spcBef>
                <a:spcPts val="800"/>
              </a:spcBef>
              <a:defRPr>
                <a:uFill>
                  <a:solidFill>
                    <a:srgbClr val="000000"/>
                  </a:solidFill>
                </a:uFill>
                <a:latin typeface="Calibri"/>
                <a:ea typeface="Calibri"/>
                <a:cs typeface="Calibri"/>
                <a:sym typeface="Calibri"/>
              </a:defRPr>
            </a:pPr>
            <a:r>
              <a:t>Britain third, </a:t>
            </a:r>
          </a:p>
          <a:p>
            <a:pPr marL="362184" indent="-362184" defTabSz="914400">
              <a:spcBef>
                <a:spcPts val="800"/>
              </a:spcBef>
              <a:defRPr>
                <a:uFill>
                  <a:solidFill>
                    <a:srgbClr val="000000"/>
                  </a:solidFill>
                </a:uFill>
                <a:latin typeface="Calibri"/>
                <a:ea typeface="Calibri"/>
                <a:cs typeface="Calibri"/>
                <a:sym typeface="Calibri"/>
              </a:defRPr>
            </a:pPr>
            <a:r>
              <a:t>The U.S. fourth, </a:t>
            </a:r>
          </a:p>
          <a:p>
            <a:pPr marL="362184" indent="-362184" defTabSz="914400">
              <a:spcBef>
                <a:spcPts val="800"/>
              </a:spcBef>
              <a:defRPr>
                <a:uFill>
                  <a:solidFill>
                    <a:srgbClr val="000000"/>
                  </a:solidFill>
                </a:uFill>
                <a:latin typeface="Calibri"/>
                <a:ea typeface="Calibri"/>
                <a:cs typeface="Calibri"/>
                <a:sym typeface="Calibri"/>
              </a:defRPr>
            </a:pPr>
            <a:r>
              <a:t>France last. </a:t>
            </a:r>
          </a:p>
          <a:p>
            <a:pPr marL="362184" indent="-362184"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Present at the Creation"/>
          <p:cNvSpPr txBox="1"/>
          <p:nvPr>
            <p:ph type="title"/>
          </p:nvPr>
        </p:nvSpPr>
        <p:spPr>
          <a:xfrm>
            <a:off x="124795" y="-1"/>
            <a:ext cx="8890001" cy="1261271"/>
          </a:xfrm>
          <a:prstGeom prst="rect">
            <a:avLst/>
          </a:prstGeom>
        </p:spPr>
        <p:txBody>
          <a:bodyPr/>
          <a:lstStyle>
            <a:lvl1pPr defTabSz="411479">
              <a:defRPr sz="7200"/>
            </a:lvl1pPr>
          </a:lstStyle>
          <a:p>
            <a:pPr/>
            <a:r>
              <a:t>Citigroup</a:t>
            </a:r>
          </a:p>
        </p:txBody>
      </p:sp>
      <p:sp>
        <p:nvSpPr>
          <p:cNvPr id="20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Not understanding its derivatives book</a:t>
            </a:r>
          </a:p>
          <a:p>
            <a:pPr marL="157056" indent="-157056" defTabSz="217705">
              <a:spcBef>
                <a:spcPts val="1200"/>
              </a:spcBef>
              <a:defRPr>
                <a:latin typeface="Times New Roman"/>
                <a:ea typeface="Times New Roman"/>
                <a:cs typeface="Times New Roman"/>
                <a:sym typeface="Times New Roman"/>
              </a:defRPr>
            </a:pPr>
            <a:r>
              <a:t>Jan 07: $42B safe MBS</a:t>
            </a:r>
          </a:p>
          <a:p>
            <a:pPr marL="157056" indent="-157056" defTabSz="217705">
              <a:spcBef>
                <a:spcPts val="1200"/>
              </a:spcBef>
              <a:defRPr>
                <a:latin typeface="Times New Roman"/>
                <a:ea typeface="Times New Roman"/>
                <a:cs typeface="Times New Roman"/>
                <a:sym typeface="Times New Roman"/>
              </a:defRPr>
            </a:pPr>
            <a:r>
              <a:t>Apr 07: $20B safe MBS (plus an additional $38B supersafe)</a:t>
            </a:r>
          </a:p>
          <a:p>
            <a:pPr marL="157056" indent="-157056" defTabSz="217705">
              <a:spcBef>
                <a:spcPts val="1200"/>
              </a:spcBef>
              <a:defRPr>
                <a:latin typeface="Times New Roman"/>
                <a:ea typeface="Times New Roman"/>
                <a:cs typeface="Times New Roman"/>
                <a:sym typeface="Times New Roman"/>
              </a:defRPr>
            </a:pPr>
            <a:r>
              <a:t>Jul 07: $13B safe MBS (plus an additional $33B supersafe)</a:t>
            </a:r>
          </a:p>
          <a:p>
            <a:pPr marL="157056" indent="-157056" defTabSz="217705">
              <a:spcBef>
                <a:spcPts val="1200"/>
              </a:spcBef>
              <a:defRPr>
                <a:latin typeface="Times New Roman"/>
                <a:ea typeface="Times New Roman"/>
                <a:cs typeface="Times New Roman"/>
                <a:sym typeface="Times New Roman"/>
              </a:defRPr>
            </a:pPr>
            <a:r>
              <a:t>Sep 07: $100M haircut on safe MBS</a:t>
            </a:r>
          </a:p>
          <a:p>
            <a:pPr marL="157056" indent="-157056" defTabSz="217705">
              <a:spcBef>
                <a:spcPts val="1200"/>
              </a:spcBef>
              <a:defRPr>
                <a:latin typeface="Times New Roman"/>
                <a:ea typeface="Times New Roman"/>
                <a:cs typeface="Times New Roman"/>
                <a:sym typeface="Times New Roman"/>
              </a:defRPr>
            </a:pPr>
            <a:r>
              <a:t>Oct 07: $1.6B haircut on safe MBS (but no losses on additional $43B)</a:t>
            </a:r>
          </a:p>
          <a:p>
            <a:pPr marL="157056" indent="-157056" defTabSz="217705">
              <a:spcBef>
                <a:spcPts val="1200"/>
              </a:spcBef>
              <a:defRPr>
                <a:latin typeface="Times New Roman"/>
                <a:ea typeface="Times New Roman"/>
                <a:cs typeface="Times New Roman"/>
                <a:sym typeface="Times New Roman"/>
              </a:defRPr>
            </a:pPr>
            <a:r>
              <a:t>Nov 07: $10B haircut on $55B of MBS</a:t>
            </a:r>
          </a:p>
          <a:p>
            <a:pPr marL="157056" indent="-157056" defTabSz="217705">
              <a:spcBef>
                <a:spcPts val="1200"/>
              </a:spcBef>
              <a:defRPr>
                <a:latin typeface="Times New Roman"/>
                <a:ea typeface="Times New Roman"/>
                <a:cs typeface="Times New Roman"/>
                <a:sym typeface="Times New Roman"/>
              </a:defRPr>
            </a:pPr>
            <a:r>
              <a:t>At the nadir, $55B down to $14B</a:t>
            </a:r>
          </a:p>
        </p:txBody>
      </p:sp>
      <p:sp>
        <p:nvSpPr>
          <p:cNvPr id="20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0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3" y="60965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316665" fill="hold"/>
                                        <p:tgtEl>
                                          <p:spTgt spid="2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3"/>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The Polanyian Perplex"/>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The Polanyian Perplex</a:t>
            </a:r>
          </a:p>
        </p:txBody>
      </p:sp>
      <p:sp>
        <p:nvSpPr>
          <p:cNvPr id="636" name="People believe that the rights they have are broader and deeper than simply property rights, but the market economy disagrees.…"/>
          <p:cNvSpPr txBox="1"/>
          <p:nvPr>
            <p:ph type="body" idx="4294967295"/>
          </p:nvPr>
        </p:nvSpPr>
        <p:spPr>
          <a:xfrm>
            <a:off x="457199" y="1023139"/>
            <a:ext cx="8228391" cy="5244065"/>
          </a:xfrm>
          <a:prstGeom prst="rect">
            <a:avLst/>
          </a:prstGeom>
        </p:spPr>
        <p:txBody>
          <a:bodyPr lIns="50800" tIns="50800" rIns="50800" bIns="50800" anchor="t"/>
          <a:lstStyle/>
          <a:p>
            <a:pPr marL="358563" indent="-358563" defTabSz="905255">
              <a:spcBef>
                <a:spcPts val="800"/>
              </a:spcBef>
              <a:defRPr sz="2300">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00">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00">
                <a:uFill>
                  <a:solidFill>
                    <a:srgbClr val="000000"/>
                  </a:solidFill>
                </a:uFill>
                <a:latin typeface="Calibri"/>
                <a:ea typeface="Calibri"/>
                <a:cs typeface="Calibri"/>
                <a:sym typeface="Calibri"/>
              </a:defRPr>
            </a:pPr>
            <a:r>
              <a:t>“Fictitious commodities”:</a:t>
            </a:r>
          </a:p>
          <a:p>
            <a:pPr lvl="1" marL="798618" indent="-358562" defTabSz="905255">
              <a:spcBef>
                <a:spcPts val="800"/>
              </a:spcBef>
              <a:defRPr sz="2300">
                <a:uFill>
                  <a:solidFill>
                    <a:srgbClr val="000000"/>
                  </a:solidFill>
                </a:uFill>
                <a:latin typeface="Calibri"/>
                <a:ea typeface="Calibri"/>
                <a:cs typeface="Calibri"/>
                <a:sym typeface="Calibri"/>
              </a:defRPr>
            </a:pPr>
            <a:r>
              <a:t>Land</a:t>
            </a:r>
          </a:p>
          <a:p>
            <a:pPr lvl="1" marL="798618" indent="-358562" defTabSz="905255">
              <a:spcBef>
                <a:spcPts val="800"/>
              </a:spcBef>
              <a:defRPr sz="2300">
                <a:uFill>
                  <a:solidFill>
                    <a:srgbClr val="000000"/>
                  </a:solidFill>
                </a:uFill>
                <a:latin typeface="Calibri"/>
                <a:ea typeface="Calibri"/>
                <a:cs typeface="Calibri"/>
                <a:sym typeface="Calibri"/>
              </a:defRPr>
            </a:pPr>
            <a:r>
              <a:t>Labor</a:t>
            </a:r>
          </a:p>
          <a:p>
            <a:pPr lvl="1" marL="798618" indent="-358562" defTabSz="905255">
              <a:spcBef>
                <a:spcPts val="800"/>
              </a:spcBef>
              <a:defRPr sz="2300">
                <a:uFill>
                  <a:solidFill>
                    <a:srgbClr val="000000"/>
                  </a:solidFill>
                </a:uFill>
                <a:latin typeface="Calibri"/>
                <a:ea typeface="Calibri"/>
                <a:cs typeface="Calibri"/>
                <a:sym typeface="Calibri"/>
              </a:defRPr>
            </a:pPr>
            <a:r>
              <a:t>Finance</a:t>
            </a:r>
          </a:p>
          <a:p>
            <a:pPr marL="358563" indent="-358563" defTabSz="905255">
              <a:spcBef>
                <a:spcPts val="800"/>
              </a:spcBef>
              <a:defRPr sz="2300">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The Permanent Problem of the Human Race"/>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Permanent Problem of the Human Race</a:t>
            </a:r>
          </a:p>
        </p:txBody>
      </p:sp>
      <p:sp>
        <p:nvSpPr>
          <p:cNvPr id="639" name="John Maynard Keynes thought that the economic problem would not be the &quot;major problem of the human race&quot;…"/>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00">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00">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Digression: How to Study"/>
          <p:cNvSpPr txBox="1"/>
          <p:nvPr>
            <p:ph type="title" idx="4294967295"/>
          </p:nvPr>
        </p:nvSpPr>
        <p:spPr>
          <a:xfrm>
            <a:off x="457199" y="-2"/>
            <a:ext cx="8234348" cy="1094175"/>
          </a:xfrm>
          <a:prstGeom prst="rect">
            <a:avLst/>
          </a:prstGeom>
        </p:spPr>
        <p:txBody>
          <a:bodyPr lIns="50800" tIns="50800" rIns="50800" bIns="50800"/>
          <a:lstStyle/>
          <a:p>
            <a:pPr lvl="1" defTabSz="382012">
              <a:defRPr sz="5200"/>
            </a:pPr>
            <a:r>
              <a:t>Digression: How to Study</a:t>
            </a:r>
          </a:p>
        </p:txBody>
      </p:sp>
      <p:sp>
        <p:nvSpPr>
          <p:cNvPr id="642" name="Will I ask you about Jan Christian Smuts? About the prayer (and theology) of the Grigua?…"/>
          <p:cNvSpPr txBox="1"/>
          <p:nvPr>
            <p:ph type="body" idx="4294967295"/>
          </p:nvPr>
        </p:nvSpPr>
        <p:spPr>
          <a:xfrm>
            <a:off x="457199" y="1094170"/>
            <a:ext cx="8234348" cy="5244065"/>
          </a:xfrm>
          <a:prstGeom prst="rect">
            <a:avLst/>
          </a:prstGeom>
        </p:spPr>
        <p:txBody>
          <a:bodyPr lIns="50800" tIns="50800" rIns="50800" bIns="50800" anchor="t"/>
          <a:lstStyle/>
          <a:p>
            <a:pPr marL="0" indent="0" defTabSz="292241">
              <a:spcBef>
                <a:spcPts val="0"/>
              </a:spcBef>
              <a:buSzTx/>
              <a:buNone/>
              <a:defRPr b="1" sz="1400">
                <a:uFill>
                  <a:solidFill>
                    <a:srgbClr val="000000"/>
                  </a:solidFill>
                </a:uFill>
                <a:latin typeface="+mj-lt"/>
                <a:ea typeface="+mj-ea"/>
                <a:cs typeface="+mj-cs"/>
                <a:sym typeface="Helvetica"/>
              </a:defRPr>
            </a:pPr>
            <a:r>
              <a:t>Will I ask you about Jan Christian Smuts? About the prayer (and theology) of the Grigua?</a:t>
            </a:r>
          </a:p>
          <a:p>
            <a:pPr marL="0" indent="0" defTabSz="292241">
              <a:spcBef>
                <a:spcPts val="0"/>
              </a:spcBef>
              <a:buSzTx/>
              <a:buNone/>
              <a:defRPr b="1" sz="1400">
                <a:uFill>
                  <a:solidFill>
                    <a:srgbClr val="000000"/>
                  </a:solidFill>
                </a:uFill>
                <a:latin typeface="+mj-lt"/>
                <a:ea typeface="+mj-ea"/>
                <a:cs typeface="+mj-cs"/>
                <a:sym typeface="Helvetica"/>
              </a:defRPr>
            </a:pPr>
          </a:p>
          <a:p>
            <a:pPr marL="246284" indent="-246284" defTabSz="621791">
              <a:spcBef>
                <a:spcPts val="500"/>
              </a:spcBef>
              <a:defRPr sz="1600">
                <a:uFill>
                  <a:solidFill>
                    <a:srgbClr val="000000"/>
                  </a:solidFill>
                </a:uFill>
                <a:latin typeface="Calibri"/>
                <a:ea typeface="Calibri"/>
                <a:cs typeface="Calibri"/>
                <a:sym typeface="Calibri"/>
              </a:defRPr>
            </a:pPr>
            <a:r>
              <a:t>No…</a:t>
            </a:r>
          </a:p>
          <a:p>
            <a:pPr marL="246284" indent="-246284" defTabSz="621791">
              <a:spcBef>
                <a:spcPts val="500"/>
              </a:spcBef>
              <a:defRPr sz="1600">
                <a:uFill>
                  <a:solidFill>
                    <a:srgbClr val="000000"/>
                  </a:solidFill>
                </a:uFill>
                <a:latin typeface="Calibri"/>
                <a:ea typeface="Calibri"/>
                <a:cs typeface="Calibri"/>
                <a:sym typeface="Calibri"/>
              </a:defRPr>
            </a:pPr>
            <a:r>
              <a:t>Themes and concepts…</a:t>
            </a:r>
          </a:p>
          <a:p>
            <a:pPr lvl="1" marL="548545" indent="-246284" defTabSz="621791">
              <a:spcBef>
                <a:spcPts val="500"/>
              </a:spcBef>
              <a:defRPr sz="1600">
                <a:uFill>
                  <a:solidFill>
                    <a:srgbClr val="000000"/>
                  </a:solidFill>
                </a:uFill>
                <a:latin typeface="Calibri"/>
                <a:ea typeface="Calibri"/>
                <a:cs typeface="Calibri"/>
                <a:sym typeface="Calibri"/>
              </a:defRPr>
            </a:pPr>
            <a:r>
              <a:t>But you need narratives and stories to hang onto them…</a:t>
            </a:r>
          </a:p>
          <a:p>
            <a:pPr lvl="1" marL="548545" indent="-246284" defTabSz="621791">
              <a:spcBef>
                <a:spcPts val="500"/>
              </a:spcBef>
              <a:defRPr sz="1600">
                <a:uFill>
                  <a:solidFill>
                    <a:srgbClr val="000000"/>
                  </a:solidFill>
                </a:uFill>
                <a:latin typeface="Calibri"/>
                <a:ea typeface="Calibri"/>
                <a:cs typeface="Calibri"/>
                <a:sym typeface="Calibri"/>
              </a:defRPr>
            </a:pPr>
            <a:r>
              <a:t>And our brains are very good at deep-sixing useless information</a:t>
            </a:r>
          </a:p>
          <a:p>
            <a:pPr marL="246284" indent="-246284" defTabSz="621791">
              <a:spcBef>
                <a:spcPts val="500"/>
              </a:spcBef>
              <a:defRPr sz="1600">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4" defTabSz="621791">
              <a:spcBef>
                <a:spcPts val="500"/>
              </a:spcBef>
              <a:defRPr sz="1600">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4" defTabSz="621791">
              <a:spcBef>
                <a:spcPts val="500"/>
              </a:spcBef>
              <a:defRPr sz="1600">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Skipped Topic: Pre-1914 Political Economy: Over in Europe</a:t>
            </a:r>
          </a:p>
        </p:txBody>
      </p:sp>
      <p:sp>
        <p:nvSpPr>
          <p:cNvPr id="645"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648"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269747">
              <a:spcBef>
                <a:spcPts val="700"/>
              </a:spcBef>
              <a:buSzTx/>
              <a:buNone/>
              <a:defRPr b="1" sz="1400">
                <a:uFill>
                  <a:solidFill>
                    <a:srgbClr val="000000"/>
                  </a:solidFill>
                </a:uFill>
                <a:latin typeface="+mj-lt"/>
                <a:ea typeface="+mj-ea"/>
                <a:cs typeface="+mj-cs"/>
                <a:sym typeface="Helvetica"/>
              </a:defRPr>
            </a:pPr>
            <a:r>
              <a:t>Régimes stability is not on the menu:</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a:t>
            </a:r>
          </a:p>
        </p:txBody>
      </p:sp>
      <p:sp>
        <p:nvSpPr>
          <p:cNvPr id="651"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II</a:t>
            </a:r>
          </a:p>
        </p:txBody>
      </p:sp>
      <p:sp>
        <p:nvSpPr>
          <p:cNvPr id="654"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Center and Right-Wing Normal European Politics</a:t>
            </a:r>
          </a:p>
        </p:txBody>
      </p:sp>
      <p:sp>
        <p:nvSpPr>
          <p:cNvPr id="657"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02336">
              <a:spcBef>
                <a:spcPts val="1000"/>
              </a:spcBef>
              <a:buSzTx/>
              <a:buNone/>
              <a:defRPr b="1" sz="2100">
                <a:uFill>
                  <a:solidFill>
                    <a:srgbClr val="000000"/>
                  </a:solidFill>
                </a:uFill>
                <a:latin typeface="+mj-lt"/>
                <a:ea typeface="+mj-ea"/>
                <a:cs typeface="+mj-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Magnifying Non-Economic Cleavages Had Dangers</a:t>
            </a:r>
          </a:p>
        </p:txBody>
      </p:sp>
      <p:sp>
        <p:nvSpPr>
          <p:cNvPr id="660"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56615">
              <a:spcBef>
                <a:spcPts val="900"/>
              </a:spcBef>
              <a:buSzTx/>
              <a:buNone/>
              <a:defRPr b="1" sz="1800">
                <a:uFill>
                  <a:solidFill>
                    <a:srgbClr val="000000"/>
                  </a:solidFill>
                </a:uFill>
                <a:latin typeface="+mj-lt"/>
                <a:ea typeface="+mj-ea"/>
                <a:cs typeface="+mj-cs"/>
                <a:sym typeface="Helvetica"/>
              </a:defRPr>
            </a:pPr>
            <a:r>
              <a:t>Society under threat not by economic inequality but by social disorder—or aliens—or other nations. Plus: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These stored up trouble as 1914 approached.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Skipped Topic: Passing the Baton: From Britain to America"/>
          <p:cNvSpPr txBox="1"/>
          <p:nvPr>
            <p:ph type="title" idx="4294967295"/>
          </p:nvPr>
        </p:nvSpPr>
        <p:spPr>
          <a:xfrm>
            <a:off x="444500" y="-1"/>
            <a:ext cx="8255000" cy="1587503"/>
          </a:xfrm>
          <a:prstGeom prst="rect">
            <a:avLst/>
          </a:prstGeom>
        </p:spPr>
        <p:txBody>
          <a:bodyPr lIns="45718" tIns="45718" rIns="45718" bIns="45718"/>
          <a:lstStyle>
            <a:lvl1pPr defTabSz="239481">
              <a:lnSpc>
                <a:spcPts val="6000"/>
              </a:lnSpc>
              <a:defRPr sz="4171">
                <a:uFill>
                  <a:solidFill>
                    <a:srgbClr val="000000"/>
                  </a:solidFill>
                </a:uFill>
              </a:defRPr>
            </a:lvl1pPr>
          </a:lstStyle>
          <a:p>
            <a:pPr/>
            <a:r>
              <a:t>Skipped Topic: Passing the Baton: From Britain to America</a:t>
            </a:r>
          </a:p>
        </p:txBody>
      </p:sp>
      <p:sp>
        <p:nvSpPr>
          <p:cNvPr id="66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4" name="The Industrial Revolution took place in Britain…"/>
          <p:cNvSpPr txBox="1"/>
          <p:nvPr>
            <p:ph type="body" sz="half" idx="4294967295"/>
          </p:nvPr>
        </p:nvSpPr>
        <p:spPr>
          <a:xfrm>
            <a:off x="444499" y="1587500"/>
            <a:ext cx="4179260" cy="4762500"/>
          </a:xfrm>
          <a:prstGeom prst="rect">
            <a:avLst/>
          </a:prstGeom>
        </p:spPr>
        <p:txBody>
          <a:bodyPr lIns="45718" tIns="45718" rIns="45718" bIns="45718" anchor="t"/>
          <a:lstStyle/>
          <a:p>
            <a:pPr marL="160420" indent="-160420" defTabSz="292606">
              <a:spcBef>
                <a:spcPts val="700"/>
              </a:spcBef>
              <a:buSzPct val="100000"/>
              <a:defRPr sz="1500">
                <a:latin typeface="Helvetica Neue"/>
                <a:ea typeface="Helvetica Neue"/>
                <a:cs typeface="Helvetica Neue"/>
                <a:sym typeface="Helvetica Neue"/>
              </a:defRPr>
            </a:pPr>
            <a:r>
              <a:t>The Industrial Revolution took place in Britain </a:t>
            </a:r>
          </a:p>
          <a:p>
            <a:pPr marL="160420" indent="-160420" defTabSz="292606">
              <a:spcBef>
                <a:spcPts val="700"/>
              </a:spcBef>
              <a:buSzPct val="100000"/>
              <a:defRPr sz="1500">
                <a:latin typeface="Helvetica Neue"/>
                <a:ea typeface="Helvetica Neue"/>
                <a:cs typeface="Helvetica Neue"/>
                <a:sym typeface="Helvetica Neue"/>
              </a:defRPr>
            </a:pPr>
            <a:r>
              <a:t>The standard explanation four or five largely independent strands coming together.:</a:t>
            </a:r>
          </a:p>
          <a:p>
            <a:pPr lvl="1" marL="404261" indent="-160420" defTabSz="292606">
              <a:spcBef>
                <a:spcPts val="700"/>
              </a:spcBef>
              <a:buSzPct val="100000"/>
              <a:defRPr sz="1500">
                <a:latin typeface="Helvetica Neue"/>
                <a:ea typeface="Helvetica Neue"/>
                <a:cs typeface="Helvetica Neue"/>
                <a:sym typeface="Helvetica Neue"/>
              </a:defRPr>
            </a:pPr>
            <a:r>
              <a:t>Limited government, security of property, and freedom of contract</a:t>
            </a:r>
          </a:p>
          <a:p>
            <a:pPr lvl="1" marL="404261" indent="-160420" defTabSz="292606">
              <a:spcBef>
                <a:spcPts val="700"/>
              </a:spcBef>
              <a:buSzPct val="100000"/>
              <a:defRPr sz="1500">
                <a:latin typeface="Helvetica Neue"/>
                <a:ea typeface="Helvetica Neue"/>
                <a:cs typeface="Helvetica Neue"/>
                <a:sym typeface="Helvetica Neue"/>
              </a:defRPr>
            </a:pPr>
            <a:r>
              <a:t>Science and the technological tradition of sustained inquiry</a:t>
            </a:r>
          </a:p>
          <a:p>
            <a:pPr lvl="1" marL="404261" indent="-160420" defTabSz="292606">
              <a:spcBef>
                <a:spcPts val="700"/>
              </a:spcBef>
              <a:buSzPct val="100000"/>
              <a:defRPr sz="1500">
                <a:latin typeface="Helvetica Neue"/>
                <a:ea typeface="Helvetica Neue"/>
                <a:cs typeface="Helvetica Neue"/>
                <a:sym typeface="Helvetica Neue"/>
              </a:defRPr>
            </a:pPr>
            <a:r>
              <a:t>Victory in the wars of the Commercial Revolution era</a:t>
            </a:r>
          </a:p>
          <a:p>
            <a:pPr lvl="1" marL="404261" indent="-160420" defTabSz="292606">
              <a:spcBef>
                <a:spcPts val="700"/>
              </a:spcBef>
              <a:buSzPct val="100000"/>
              <a:defRPr sz="1500">
                <a:latin typeface="Helvetica Neue"/>
                <a:ea typeface="Helvetica Neue"/>
                <a:cs typeface="Helvetica Neue"/>
                <a:sym typeface="Helvetica Neue"/>
              </a:defRPr>
            </a:pPr>
            <a:r>
              <a:t>Machinery making, "tinkering", and "gadgets"—primarily made out of metal. </a:t>
            </a:r>
          </a:p>
          <a:p>
            <a:pPr lvl="1" marL="404261" indent="-160420" defTabSz="292606">
              <a:spcBef>
                <a:spcPts val="700"/>
              </a:spcBef>
              <a:buSzPct val="100000"/>
              <a:defRPr sz="1500">
                <a:latin typeface="Helvetica Neue"/>
                <a:ea typeface="Helvetica Neue"/>
                <a:cs typeface="Helvetica Neue"/>
                <a:sym typeface="Helvetica Neue"/>
              </a:defRPr>
            </a:pPr>
            <a:r>
              <a:t>Coal in Britain—the only thing that made a steam engine potentially profitable.</a:t>
            </a:r>
          </a:p>
          <a:p>
            <a:pPr marL="160420" indent="-160420" defTabSz="292606">
              <a:spcBef>
                <a:spcPts val="700"/>
              </a:spcBef>
              <a:buSzPct val="100000"/>
              <a:defRPr sz="1500">
                <a:latin typeface="Helvetica Neue"/>
                <a:ea typeface="Helvetica Neue"/>
                <a:cs typeface="Helvetica Neue"/>
                <a:sym typeface="Helvetica Neue"/>
              </a:defRPr>
            </a:pPr>
            <a:r>
              <a:t>Plus high elasticity of demand for leading-sector products…</a:t>
            </a:r>
          </a:p>
        </p:txBody>
      </p:sp>
      <p:pic>
        <p:nvPicPr>
          <p:cNvPr id="665"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Present at the Creation"/>
          <p:cNvSpPr txBox="1"/>
          <p:nvPr>
            <p:ph type="title"/>
          </p:nvPr>
        </p:nvSpPr>
        <p:spPr>
          <a:xfrm>
            <a:off x="124795" y="-1"/>
            <a:ext cx="8890001" cy="1261271"/>
          </a:xfrm>
          <a:prstGeom prst="rect">
            <a:avLst/>
          </a:prstGeom>
        </p:spPr>
        <p:txBody>
          <a:bodyPr/>
          <a:lstStyle>
            <a:lvl1pPr defTabSz="312724">
              <a:defRPr sz="5472"/>
            </a:lvl1pPr>
          </a:lstStyle>
          <a:p>
            <a:pPr/>
            <a:r>
              <a:t>Where Did the Regulators Go?</a:t>
            </a:r>
          </a:p>
        </p:txBody>
      </p:sp>
      <p:sp>
        <p:nvSpPr>
          <p:cNvPr id="20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Those who can gamble with the government’s money need to be tightly regulated:</a:t>
            </a:r>
          </a:p>
          <a:p>
            <a:pPr marL="157056" indent="-157056" defTabSz="217705">
              <a:spcBef>
                <a:spcPts val="1200"/>
              </a:spcBef>
              <a:defRPr>
                <a:latin typeface="Times New Roman"/>
                <a:ea typeface="Times New Roman"/>
                <a:cs typeface="Times New Roman"/>
                <a:sym typeface="Times New Roman"/>
              </a:defRPr>
            </a:pPr>
            <a:r>
              <a:t>Lots of people to blame</a:t>
            </a:r>
          </a:p>
          <a:p>
            <a:pPr marL="157056" indent="-157056" defTabSz="217705">
              <a:spcBef>
                <a:spcPts val="1200"/>
              </a:spcBef>
              <a:defRPr>
                <a:latin typeface="Times New Roman"/>
                <a:ea typeface="Times New Roman"/>
                <a:cs typeface="Times New Roman"/>
                <a:sym typeface="Times New Roman"/>
              </a:defRPr>
            </a:pPr>
            <a:r>
              <a:t>Clinton for financial liberalization</a:t>
            </a:r>
          </a:p>
          <a:p>
            <a:pPr marL="157056" indent="-157056" defTabSz="217705">
              <a:spcBef>
                <a:spcPts val="1200"/>
              </a:spcBef>
              <a:defRPr>
                <a:latin typeface="Times New Roman"/>
                <a:ea typeface="Times New Roman"/>
                <a:cs typeface="Times New Roman"/>
                <a:sym typeface="Times New Roman"/>
              </a:defRPr>
            </a:pPr>
            <a:r>
              <a:t>Clinton for non-regulation</a:t>
            </a:r>
          </a:p>
          <a:p>
            <a:pPr marL="157056" indent="-157056" defTabSz="217705">
              <a:spcBef>
                <a:spcPts val="1200"/>
              </a:spcBef>
              <a:defRPr>
                <a:latin typeface="Times New Roman"/>
                <a:ea typeface="Times New Roman"/>
                <a:cs typeface="Times New Roman"/>
                <a:sym typeface="Times New Roman"/>
              </a:defRPr>
            </a:pPr>
            <a:r>
              <a:t>Alan Greenspan for ducking out of the line of fire</a:t>
            </a:r>
          </a:p>
          <a:p>
            <a:pPr marL="157056" indent="-157056" defTabSz="217705">
              <a:spcBef>
                <a:spcPts val="1200"/>
              </a:spcBef>
              <a:defRPr>
                <a:latin typeface="Times New Roman"/>
                <a:ea typeface="Times New Roman"/>
                <a:cs typeface="Times New Roman"/>
                <a:sym typeface="Times New Roman"/>
              </a:defRPr>
            </a:pPr>
            <a:r>
              <a:t>The George W. Bush administration</a:t>
            </a:r>
          </a:p>
        </p:txBody>
      </p:sp>
      <p:sp>
        <p:nvSpPr>
          <p:cNvPr id="20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7" y="60580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9668334"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0"/>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iClickers: Why Breaktrhrough?"/>
          <p:cNvSpPr txBox="1"/>
          <p:nvPr>
            <p:ph type="title" idx="4294967295"/>
          </p:nvPr>
        </p:nvSpPr>
        <p:spPr>
          <a:xfrm>
            <a:off x="444500" y="-1"/>
            <a:ext cx="8255000" cy="1587503"/>
          </a:xfrm>
          <a:prstGeom prst="rect">
            <a:avLst/>
          </a:prstGeom>
        </p:spPr>
        <p:txBody>
          <a:bodyPr lIns="45718" tIns="45718" rIns="45718" bIns="45718"/>
          <a:lstStyle>
            <a:lvl1pPr defTabSz="252282">
              <a:lnSpc>
                <a:spcPts val="6300"/>
              </a:lnSpc>
              <a:defRPr sz="4361">
                <a:uFill>
                  <a:solidFill>
                    <a:srgbClr val="000000"/>
                  </a:solidFill>
                </a:uFill>
              </a:defRPr>
            </a:lvl1pPr>
          </a:lstStyle>
          <a:p>
            <a:pPr/>
            <a:r>
              <a:t>iClickers: Why Breaktrhrough?</a:t>
            </a:r>
          </a:p>
        </p:txBody>
      </p:sp>
      <p:sp>
        <p:nvSpPr>
          <p:cNvPr id="668"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8" tIns="45718" rIns="45718" bIns="45718" anchor="t"/>
          <a:lstStyle/>
          <a:p>
            <a:pPr marL="0" indent="0" defTabSz="272628">
              <a:lnSpc>
                <a:spcPts val="3000"/>
              </a:lnSpc>
              <a:spcBef>
                <a:spcPts val="600"/>
              </a:spcBef>
              <a:buSzTx/>
              <a:buNone/>
              <a:defRPr sz="1407">
                <a:uFill>
                  <a:solidFill>
                    <a:srgbClr val="000000"/>
                  </a:solidFill>
                </a:uFill>
                <a:latin typeface="+mj-lt"/>
                <a:ea typeface="+mj-ea"/>
                <a:cs typeface="+mj-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272628">
              <a:lnSpc>
                <a:spcPts val="3000"/>
              </a:lnSpc>
              <a:spcBef>
                <a:spcPts val="600"/>
              </a:spcBef>
              <a:buSzTx/>
              <a:buNone/>
              <a:defRPr sz="1407">
                <a:uFill>
                  <a:solidFill>
                    <a:srgbClr val="000000"/>
                  </a:solidFill>
                </a:uFill>
                <a:latin typeface="+mj-lt"/>
                <a:ea typeface="+mj-ea"/>
                <a:cs typeface="+mj-cs"/>
                <a:sym typeface="Helvetica"/>
              </a:defRPr>
            </a:pP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human numbers thinking about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good means of communication—e.g. printing—for diffusing information about how to solve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experience using coal as an energy source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the incentive created by high real wages leading to a strong desire to make labor more productive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None of the above/not enough information</a:t>
            </a:r>
          </a:p>
        </p:txBody>
      </p:sp>
      <p:sp>
        <p:nvSpPr>
          <p:cNvPr id="66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iClicker: Why Passing the Bat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iClicker: Why Passing the Baton</a:t>
            </a:r>
          </a:p>
        </p:txBody>
      </p:sp>
      <p:sp>
        <p:nvSpPr>
          <p:cNvPr id="672"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8" tIns="45718" rIns="45718" bIns="45718" anchor="t"/>
          <a:lstStyle/>
          <a:p>
            <a:pPr marL="0" indent="0" defTabSz="288904">
              <a:lnSpc>
                <a:spcPts val="3200"/>
              </a:lnSpc>
              <a:spcBef>
                <a:spcPts val="700"/>
              </a:spcBef>
              <a:buSzTx/>
              <a:buNone/>
              <a:defRPr sz="1491">
                <a:uFill>
                  <a:solidFill>
                    <a:srgbClr val="000000"/>
                  </a:solidFill>
                </a:uFill>
                <a:latin typeface="+mj-lt"/>
                <a:ea typeface="+mj-ea"/>
                <a:cs typeface="+mj-cs"/>
                <a:sym typeface="Helvetica"/>
              </a:defRPr>
            </a:pPr>
            <a:r>
              <a:t>The principal reason that the twentieth century was an American rather than a second British century was:</a:t>
            </a:r>
          </a:p>
          <a:p>
            <a:pPr marL="0" indent="0" defTabSz="288904">
              <a:lnSpc>
                <a:spcPts val="3200"/>
              </a:lnSpc>
              <a:spcBef>
                <a:spcPts val="700"/>
              </a:spcBef>
              <a:buSzTx/>
              <a:buNone/>
              <a:defRPr sz="1491">
                <a:uFill>
                  <a:solidFill>
                    <a:srgbClr val="000000"/>
                  </a:solidFill>
                </a:uFill>
                <a:latin typeface="+mj-lt"/>
                <a:ea typeface="+mj-ea"/>
                <a:cs typeface="+mj-cs"/>
                <a:sym typeface="Helvetica"/>
              </a:defRPr>
            </a:pP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aggressive and enthusiastic welcome of immigrants</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focus on broad-based technical education</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extraordinary abundance of natural resources driving high real wages and enormous incentives to build machines to manipulate matter</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A U.S. government that took industrial development as a key policy goal, rather than being comfortable with </a:t>
            </a:r>
            <a:r>
              <a:rPr i="1"/>
              <a:t>laissez-faire</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None of the above/not enough information</a:t>
            </a:r>
          </a:p>
        </p:txBody>
      </p:sp>
      <p:sp>
        <p:nvSpPr>
          <p:cNvPr id="67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British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British Productivity Growth Acceleration</a:t>
            </a:r>
          </a:p>
        </p:txBody>
      </p:sp>
      <p:sp>
        <p:nvSpPr>
          <p:cNvPr id="67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77"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8"/>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But Even in the First Half of the Nineteenth Century the U.S. Was Outpacing Britain in Growth…"/>
          <p:cNvSpPr txBox="1"/>
          <p:nvPr>
            <p:ph type="title" idx="4294967295"/>
          </p:nvPr>
        </p:nvSpPr>
        <p:spPr>
          <a:xfrm>
            <a:off x="444500" y="-1"/>
            <a:ext cx="8255000" cy="1587503"/>
          </a:xfrm>
          <a:prstGeom prst="rect">
            <a:avLst/>
          </a:prstGeom>
        </p:spPr>
        <p:txBody>
          <a:bodyPr lIns="45718" tIns="45718" rIns="45718" bIns="45718"/>
          <a:lstStyle>
            <a:lvl1pPr defTabSz="157276">
              <a:lnSpc>
                <a:spcPts val="3900"/>
              </a:lnSpc>
              <a:defRPr sz="2752">
                <a:uFill>
                  <a:solidFill>
                    <a:srgbClr val="000000"/>
                  </a:solidFill>
                </a:uFill>
              </a:defRPr>
            </a:lvl1pPr>
          </a:lstStyle>
          <a:p>
            <a:pPr/>
            <a:r>
              <a:t>But Even in the First Half of the Nineteenth Century the U.S. Was Outpacing Britain in Growth…</a:t>
            </a:r>
          </a:p>
        </p:txBody>
      </p:sp>
      <p:sp>
        <p:nvSpPr>
          <p:cNvPr id="68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1"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499" y="1587500"/>
            <a:ext cx="4179260" cy="4762500"/>
          </a:xfrm>
          <a:prstGeom prst="rect">
            <a:avLst/>
          </a:prstGeom>
        </p:spPr>
        <p:txBody>
          <a:bodyPr lIns="45718" tIns="45718" rIns="45718" bIns="45718" anchor="t"/>
          <a:lstStyle/>
          <a:p>
            <a:pPr marL="157914" indent="-157914" defTabSz="288036">
              <a:spcBef>
                <a:spcPts val="700"/>
              </a:spcBef>
              <a:buSzPct val="100000"/>
              <a:defRPr sz="1500">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3" indent="-157914" defTabSz="288036">
              <a:spcBef>
                <a:spcPts val="700"/>
              </a:spcBef>
              <a:buSzPct val="100000"/>
              <a:defRPr sz="1500">
                <a:latin typeface="Helvetica Neue"/>
                <a:ea typeface="Helvetica Neue"/>
                <a:cs typeface="Helvetica Neue"/>
                <a:sym typeface="Helvetica Neue"/>
              </a:defRPr>
            </a:pPr>
            <a:r>
              <a:t>While British real GDP per capita was increasing at less than 0.6 percent per year</a:t>
            </a:r>
          </a:p>
          <a:p>
            <a:pPr lvl="1" marL="397943" indent="-157914" defTabSz="288036">
              <a:spcBef>
                <a:spcPts val="700"/>
              </a:spcBef>
              <a:buSzPct val="100000"/>
              <a:defRPr sz="1500">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00">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3" indent="-157914" defTabSz="288036">
              <a:spcBef>
                <a:spcPts val="700"/>
              </a:spcBef>
              <a:buSzPct val="100000"/>
              <a:defRPr sz="1500">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68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And Starting in the Late Nineteenth Century"/>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And Starting in the Late Nineteenth Century</a:t>
            </a:r>
          </a:p>
        </p:txBody>
      </p:sp>
      <p:sp>
        <p:nvSpPr>
          <p:cNvPr id="68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6" name="Second Industrial Revolution……"/>
          <p:cNvSpPr txBox="1"/>
          <p:nvPr>
            <p:ph type="body" sz="half" idx="4294967295"/>
          </p:nvPr>
        </p:nvSpPr>
        <p:spPr>
          <a:xfrm>
            <a:off x="444499" y="1587500"/>
            <a:ext cx="4179260" cy="4762500"/>
          </a:xfrm>
          <a:prstGeom prst="rect">
            <a:avLst/>
          </a:prstGeom>
        </p:spPr>
        <p:txBody>
          <a:bodyPr lIns="45718" tIns="45718" rIns="45718" bIns="45718" anchor="t"/>
          <a:lstStyle/>
          <a:p>
            <a:pPr marL="223085" indent="-223085" defTabSz="406908">
              <a:spcBef>
                <a:spcPts val="1000"/>
              </a:spcBef>
              <a:buSzPct val="100000"/>
              <a:defRPr sz="2100">
                <a:latin typeface="Helvetica Neue"/>
                <a:ea typeface="Helvetica Neue"/>
                <a:cs typeface="Helvetica Neue"/>
                <a:sym typeface="Helvetica Neue"/>
              </a:defRPr>
            </a:pPr>
            <a:r>
              <a:t>Second Industrial Revolution…</a:t>
            </a:r>
          </a:p>
          <a:p>
            <a:pPr lvl="1" marL="562174" indent="-223085" defTabSz="406908">
              <a:spcBef>
                <a:spcPts val="1000"/>
              </a:spcBef>
              <a:buSzPct val="100000"/>
              <a:defRPr sz="2100">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00">
                <a:latin typeface="Helvetica Neue"/>
                <a:ea typeface="Helvetica Neue"/>
                <a:cs typeface="Helvetica Neue"/>
                <a:sym typeface="Helvetica Neue"/>
              </a:defRPr>
            </a:pPr>
            <a:r>
              <a:t>Immigration and Population</a:t>
            </a:r>
          </a:p>
          <a:p>
            <a:pPr lvl="1" marL="562174" indent="-223085" defTabSz="406908">
              <a:spcBef>
                <a:spcPts val="1000"/>
              </a:spcBef>
              <a:buSzPct val="100000"/>
              <a:defRPr sz="2100">
                <a:latin typeface="Helvetica Neue"/>
                <a:ea typeface="Helvetica Neue"/>
                <a:cs typeface="Helvetica Neue"/>
                <a:sym typeface="Helvetica Neue"/>
              </a:defRPr>
            </a:pPr>
            <a:r>
              <a:t>Was resource scarcity no longer a factor?</a:t>
            </a:r>
          </a:p>
          <a:p>
            <a:pPr lvl="1" marL="562174" indent="-223085" defTabSz="406908">
              <a:spcBef>
                <a:spcPts val="1000"/>
              </a:spcBef>
              <a:buSzPct val="100000"/>
              <a:defRPr sz="2100">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687"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Phases of American Growth"/>
          <p:cNvSpPr txBox="1"/>
          <p:nvPr>
            <p:ph type="title" idx="4294967295"/>
          </p:nvPr>
        </p:nvSpPr>
        <p:spPr>
          <a:xfrm>
            <a:off x="444500" y="-1"/>
            <a:ext cx="8255000" cy="1587503"/>
          </a:xfrm>
          <a:prstGeom prst="rect">
            <a:avLst/>
          </a:prstGeom>
        </p:spPr>
        <p:txBody>
          <a:bodyPr lIns="45718" tIns="45718" rIns="45718" bIns="45718"/>
          <a:lstStyle>
            <a:lvl1pPr defTabSz="277793">
              <a:lnSpc>
                <a:spcPts val="6900"/>
              </a:lnSpc>
              <a:defRPr sz="4802">
                <a:uFill>
                  <a:solidFill>
                    <a:srgbClr val="000000"/>
                  </a:solidFill>
                </a:uFill>
              </a:defRPr>
            </a:lvl1pPr>
          </a:lstStyle>
          <a:p>
            <a:pPr/>
            <a:r>
              <a:t>Phases of American Growth</a:t>
            </a:r>
          </a:p>
        </p:txBody>
      </p:sp>
      <p:sp>
        <p:nvSpPr>
          <p:cNvPr id="69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1" name="1.0% per year in GDP per capita from 1760-1860: resource abundance…"/>
          <p:cNvSpPr txBox="1"/>
          <p:nvPr>
            <p:ph type="body" idx="4294967295"/>
          </p:nvPr>
        </p:nvSpPr>
        <p:spPr>
          <a:xfrm>
            <a:off x="444499" y="1587500"/>
            <a:ext cx="8152222" cy="4762500"/>
          </a:xfrm>
          <a:prstGeom prst="rect">
            <a:avLst/>
          </a:prstGeom>
        </p:spPr>
        <p:txBody>
          <a:bodyPr lIns="45718" tIns="45718" rIns="45718" bIns="45718" anchor="t"/>
          <a:lstStyle/>
          <a:p>
            <a:pPr marL="182980" indent="-182980" defTabSz="333756">
              <a:spcBef>
                <a:spcPts val="800"/>
              </a:spcBef>
              <a:buSzPct val="100000"/>
              <a:defRPr sz="1700">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00">
                <a:latin typeface="Helvetica Neue"/>
                <a:ea typeface="Helvetica Neue"/>
                <a:cs typeface="Helvetica Neue"/>
                <a:sym typeface="Helvetica Neue"/>
              </a:defRPr>
            </a:pPr>
            <a:r>
              <a:t>1.6% per year in GDP per capita from 1860-1929:</a:t>
            </a:r>
          </a:p>
          <a:p>
            <a:pPr lvl="1" marL="461109" indent="-182980" defTabSz="333756">
              <a:spcBef>
                <a:spcPts val="800"/>
              </a:spcBef>
              <a:buSzPct val="100000"/>
              <a:defRPr sz="1700">
                <a:latin typeface="Helvetica Neue"/>
                <a:ea typeface="Helvetica Neue"/>
                <a:cs typeface="Helvetica Neue"/>
                <a:sym typeface="Helvetica Neue"/>
              </a:defRPr>
            </a:pPr>
            <a:r>
              <a:t>“Great traverse”: K/Y ratio up from 2.5 to 4</a:t>
            </a:r>
          </a:p>
          <a:p>
            <a:pPr lvl="1" marL="461109" indent="-182980" defTabSz="333756">
              <a:spcBef>
                <a:spcPts val="800"/>
              </a:spcBef>
              <a:buSzPct val="100000"/>
              <a:defRPr sz="1700">
                <a:latin typeface="Helvetica Neue"/>
                <a:ea typeface="Helvetica Neue"/>
                <a:cs typeface="Helvetica Neue"/>
                <a:sym typeface="Helvetica Neue"/>
              </a:defRPr>
            </a:pPr>
            <a:r>
              <a:t>Half of it an increase in savings rates</a:t>
            </a:r>
          </a:p>
          <a:p>
            <a:pPr lvl="1" marL="461109" indent="-182980" defTabSz="333756">
              <a:spcBef>
                <a:spcPts val="800"/>
              </a:spcBef>
              <a:buSzPct val="100000"/>
              <a:defRPr sz="1700">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00">
                <a:latin typeface="Helvetica Neue"/>
                <a:ea typeface="Helvetica Neue"/>
                <a:cs typeface="Helvetica Neue"/>
                <a:sym typeface="Helvetica Neue"/>
              </a:defRPr>
            </a:pPr>
            <a:r>
              <a:t>2.5% per year in GDP per capita from 1929-1973</a:t>
            </a:r>
          </a:p>
          <a:p>
            <a:pPr lvl="1" marL="461109" indent="-182980" defTabSz="333756">
              <a:spcBef>
                <a:spcPts val="800"/>
              </a:spcBef>
              <a:buSzPct val="100000"/>
              <a:defRPr sz="1700">
                <a:latin typeface="Helvetica Neue"/>
                <a:ea typeface="Helvetica Neue"/>
                <a:cs typeface="Helvetica Neue"/>
                <a:sym typeface="Helvetica Neue"/>
              </a:defRPr>
            </a:pPr>
            <a:r>
              <a:t>“Fordism”</a:t>
            </a:r>
          </a:p>
          <a:p>
            <a:pPr lvl="1" marL="461109" indent="-182980" defTabSz="333756">
              <a:spcBef>
                <a:spcPts val="800"/>
              </a:spcBef>
              <a:buSzPct val="100000"/>
              <a:defRPr sz="1700">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00">
                <a:latin typeface="Helvetica Neue"/>
                <a:ea typeface="Helvetica Neue"/>
                <a:cs typeface="Helvetica Neue"/>
                <a:sym typeface="Helvetica Neue"/>
              </a:defRPr>
            </a:pPr>
            <a:r>
              <a:t>Post-1973</a:t>
            </a:r>
          </a:p>
          <a:p>
            <a:pPr lvl="1" marL="461109" indent="-182980" defTabSz="333756">
              <a:spcBef>
                <a:spcPts val="800"/>
              </a:spcBef>
              <a:buSzPct val="100000"/>
              <a:defRPr sz="1700">
                <a:latin typeface="Helvetica Neue"/>
                <a:ea typeface="Helvetica Neue"/>
                <a:cs typeface="Helvetica Neue"/>
                <a:sym typeface="Helvetica Neue"/>
              </a:defRPr>
            </a:pPr>
            <a:r>
              <a:t>Productivity slowdown 1973-1995 (environment, oil, baby boom, feminism)</a:t>
            </a:r>
          </a:p>
          <a:p>
            <a:pPr lvl="1" marL="461109" indent="-182980" defTabSz="333756">
              <a:spcBef>
                <a:spcPts val="800"/>
              </a:spcBef>
              <a:buSzPct val="100000"/>
              <a:defRPr sz="1700">
                <a:latin typeface="Helvetica Neue"/>
                <a:ea typeface="Helvetica Neue"/>
                <a:cs typeface="Helvetica Neue"/>
                <a:sym typeface="Helvetica Neue"/>
              </a:defRPr>
            </a:pPr>
            <a:r>
              <a:t>“New economy” 1995-2006</a:t>
            </a:r>
          </a:p>
          <a:p>
            <a:pPr lvl="1" marL="461109" indent="-182980" defTabSz="333756">
              <a:spcBef>
                <a:spcPts val="800"/>
              </a:spcBef>
              <a:buSzPct val="100000"/>
              <a:defRPr sz="1700">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American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American Productivity Growth Acceleration</a:t>
            </a:r>
          </a:p>
        </p:txBody>
      </p:sp>
      <p:sp>
        <p:nvSpPr>
          <p:cNvPr id="69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95"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09" y="1587500"/>
            <a:ext cx="6380305" cy="4815903"/>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Early Nineteenth Century: Westward Expans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Early Nineteenth Century: Westward Expansion</a:t>
            </a:r>
          </a:p>
        </p:txBody>
      </p:sp>
      <p:sp>
        <p:nvSpPr>
          <p:cNvPr id="69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9" name="Westward expansion…"/>
          <p:cNvSpPr txBox="1"/>
          <p:nvPr>
            <p:ph type="body" sz="half" idx="4294967295"/>
          </p:nvPr>
        </p:nvSpPr>
        <p:spPr>
          <a:xfrm>
            <a:off x="444500" y="1587500"/>
            <a:ext cx="3810000" cy="4762500"/>
          </a:xfrm>
          <a:prstGeom prst="rect">
            <a:avLst/>
          </a:prstGeom>
        </p:spPr>
        <p:txBody>
          <a:bodyPr lIns="45718" tIns="45718" rIns="45718" bIns="45718" anchor="t"/>
          <a:lstStyle/>
          <a:p>
            <a:pPr marL="208045" indent="-208045" defTabSz="379474">
              <a:spcBef>
                <a:spcPts val="900"/>
              </a:spcBef>
              <a:buSzPct val="100000"/>
              <a:defRPr sz="1900">
                <a:latin typeface="Helvetica Neue"/>
                <a:ea typeface="Helvetica Neue"/>
                <a:cs typeface="Helvetica Neue"/>
                <a:sym typeface="Helvetica Neue"/>
              </a:defRPr>
            </a:pPr>
            <a:r>
              <a:t>Westward expansion</a:t>
            </a:r>
          </a:p>
          <a:p>
            <a:pPr marL="208045" indent="-208045" defTabSz="379474">
              <a:spcBef>
                <a:spcPts val="900"/>
              </a:spcBef>
              <a:buSzPct val="100000"/>
              <a:defRPr sz="1900">
                <a:latin typeface="Helvetica Neue"/>
                <a:ea typeface="Helvetica Neue"/>
                <a:cs typeface="Helvetica Neue"/>
                <a:sym typeface="Helvetica Neue"/>
              </a:defRPr>
            </a:pPr>
            <a:r>
              <a:t>The “American System”</a:t>
            </a:r>
          </a:p>
          <a:p>
            <a:pPr lvl="1" marL="524275" indent="-208045" defTabSz="379474">
              <a:spcBef>
                <a:spcPts val="900"/>
              </a:spcBef>
              <a:buSzPct val="100000"/>
              <a:defRPr sz="1900">
                <a:latin typeface="Helvetica Neue"/>
                <a:ea typeface="Helvetica Neue"/>
                <a:cs typeface="Helvetica Neue"/>
                <a:sym typeface="Helvetica Neue"/>
              </a:defRPr>
            </a:pPr>
            <a:r>
              <a:t>Abundant natural resources</a:t>
            </a:r>
          </a:p>
          <a:p>
            <a:pPr lvl="1" marL="524275" indent="-208045" defTabSz="379474">
              <a:spcBef>
                <a:spcPts val="900"/>
              </a:spcBef>
              <a:buSzPct val="100000"/>
              <a:defRPr sz="1900">
                <a:latin typeface="Helvetica Neue"/>
                <a:ea typeface="Helvetica Neue"/>
                <a:cs typeface="Helvetica Neue"/>
                <a:sym typeface="Helvetica Neue"/>
              </a:defRPr>
            </a:pPr>
            <a:r>
              <a:t>Very high real wages</a:t>
            </a:r>
          </a:p>
          <a:p>
            <a:pPr lvl="1" marL="524275" indent="-208045" defTabSz="379474">
              <a:spcBef>
                <a:spcPts val="900"/>
              </a:spcBef>
              <a:buSzPct val="100000"/>
              <a:defRPr sz="1900">
                <a:latin typeface="Helvetica Neue"/>
                <a:ea typeface="Helvetica Neue"/>
                <a:cs typeface="Helvetica Neue"/>
                <a:sym typeface="Helvetica Neue"/>
              </a:defRPr>
            </a:pPr>
            <a:r>
              <a:t>Focus on raising labor productivity</a:t>
            </a:r>
          </a:p>
          <a:p>
            <a:pPr lvl="2" marL="840505" indent="-208046" defTabSz="379474">
              <a:spcBef>
                <a:spcPts val="900"/>
              </a:spcBef>
              <a:buSzPct val="100000"/>
              <a:defRPr sz="1900">
                <a:latin typeface="Helvetica Neue"/>
                <a:ea typeface="Helvetica Neue"/>
                <a:cs typeface="Helvetica Neue"/>
                <a:sym typeface="Helvetica Neue"/>
              </a:defRPr>
            </a:pPr>
            <a:r>
              <a:t>Hence fast efficiency-of-labor growth</a:t>
            </a:r>
          </a:p>
          <a:p>
            <a:pPr lvl="2" marL="840505" indent="-208046" defTabSz="379474">
              <a:spcBef>
                <a:spcPts val="900"/>
              </a:spcBef>
              <a:buSzPct val="100000"/>
              <a:defRPr sz="1900">
                <a:latin typeface="Helvetica Neue"/>
                <a:ea typeface="Helvetica Neue"/>
                <a:cs typeface="Helvetica Neue"/>
                <a:sym typeface="Helvetica Neue"/>
              </a:defRPr>
            </a:pPr>
            <a:r>
              <a:t>Britain, by contrast, focused on economizing on (non-coal) raw materials</a:t>
            </a:r>
          </a:p>
        </p:txBody>
      </p:sp>
      <p:pic>
        <p:nvPicPr>
          <p:cNvPr id="70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4" name="Major westward expansion and &quot;Amerindian removal”…"/>
          <p:cNvSpPr txBox="1"/>
          <p:nvPr>
            <p:ph type="body" idx="4294967295"/>
          </p:nvPr>
        </p:nvSpPr>
        <p:spPr>
          <a:xfrm>
            <a:off x="444500" y="1587499"/>
            <a:ext cx="8255000" cy="4884839"/>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6"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6"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8"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09" name="Image" descr="Image"/>
          <p:cNvPicPr>
            <a:picLocks noChangeAspect="1"/>
          </p:cNvPicPr>
          <p:nvPr/>
        </p:nvPicPr>
        <p:blipFill>
          <a:blip r:embed="rId4">
            <a:extLst/>
          </a:blip>
          <a:stretch>
            <a:fillRect/>
          </a:stretch>
        </p:blipFill>
        <p:spPr>
          <a:xfrm>
            <a:off x="898970" y="1979859"/>
            <a:ext cx="4660903" cy="723902"/>
          </a:xfrm>
          <a:prstGeom prst="rect">
            <a:avLst/>
          </a:prstGeom>
          <a:ln w="12700">
            <a:miter lim="400000"/>
          </a:ln>
        </p:spPr>
      </p:pic>
      <p:pic>
        <p:nvPicPr>
          <p:cNvPr id="710" name="Image" descr="Image"/>
          <p:cNvPicPr>
            <a:picLocks noChangeAspect="1"/>
          </p:cNvPicPr>
          <p:nvPr/>
        </p:nvPicPr>
        <p:blipFill>
          <a:blip r:embed="rId5">
            <a:extLst/>
          </a:blip>
          <a:stretch>
            <a:fillRect/>
          </a:stretch>
        </p:blipFill>
        <p:spPr>
          <a:xfrm>
            <a:off x="898970" y="2672713"/>
            <a:ext cx="5219703" cy="69850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resent at the Creation"/>
          <p:cNvSpPr txBox="1"/>
          <p:nvPr>
            <p:ph type="title"/>
          </p:nvPr>
        </p:nvSpPr>
        <p:spPr>
          <a:xfrm>
            <a:off x="124795" y="-1"/>
            <a:ext cx="8890001" cy="1261271"/>
          </a:xfrm>
          <a:prstGeom prst="rect">
            <a:avLst/>
          </a:prstGeom>
        </p:spPr>
        <p:txBody>
          <a:bodyPr/>
          <a:lstStyle>
            <a:lvl1pPr defTabSz="411479">
              <a:defRPr sz="7200"/>
            </a:lvl1pPr>
          </a:lstStyle>
          <a:p>
            <a:pPr/>
            <a:r>
              <a:t>Depression</a:t>
            </a:r>
          </a:p>
        </p:txBody>
      </p:sp>
      <p:sp>
        <p:nvSpPr>
          <p:cNvPr id="21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Unemployment rose to a peak of 10% by late 2009:</a:t>
            </a:r>
          </a:p>
          <a:p>
            <a:pPr marL="157056" indent="-157056" defTabSz="217705">
              <a:spcBef>
                <a:spcPts val="1200"/>
              </a:spcBef>
              <a:defRPr>
                <a:latin typeface="Times New Roman"/>
                <a:ea typeface="Times New Roman"/>
                <a:cs typeface="Times New Roman"/>
                <a:sym typeface="Times New Roman"/>
              </a:defRPr>
            </a:pPr>
            <a:r>
              <a:t>Federal Reserve very late to act</a:t>
            </a:r>
          </a:p>
          <a:p>
            <a:pPr lvl="1" marL="392641" indent="-157056" defTabSz="217705">
              <a:spcBef>
                <a:spcPts val="1200"/>
              </a:spcBef>
              <a:defRPr>
                <a:latin typeface="Times New Roman"/>
                <a:ea typeface="Times New Roman"/>
                <a:cs typeface="Times New Roman"/>
                <a:sym typeface="Times New Roman"/>
              </a:defRPr>
            </a:pPr>
            <a:r>
              <a:t>Worried about inflation???</a:t>
            </a:r>
          </a:p>
          <a:p>
            <a:pPr marL="157056" indent="-157056" defTabSz="217705">
              <a:spcBef>
                <a:spcPts val="1200"/>
              </a:spcBef>
              <a:defRPr>
                <a:latin typeface="Times New Roman"/>
                <a:ea typeface="Times New Roman"/>
                <a:cs typeface="Times New Roman"/>
                <a:sym typeface="Times New Roman"/>
              </a:defRPr>
            </a:pPr>
            <a:r>
              <a:t>China responded appropriately with fiscal expansion</a:t>
            </a:r>
          </a:p>
          <a:p>
            <a:pPr marL="157056" indent="-157056" defTabSz="217705">
              <a:spcBef>
                <a:spcPts val="1200"/>
              </a:spcBef>
              <a:defRPr>
                <a:latin typeface="Times New Roman"/>
                <a:ea typeface="Times New Roman"/>
                <a:cs typeface="Times New Roman"/>
                <a:sym typeface="Times New Roman"/>
              </a:defRPr>
            </a:pPr>
            <a:r>
              <a:t>The U.S. and Europe did not</a:t>
            </a:r>
          </a:p>
          <a:p>
            <a:pPr marL="157056" indent="-157056" defTabSz="217705">
              <a:spcBef>
                <a:spcPts val="1200"/>
              </a:spcBef>
              <a:defRPr>
                <a:latin typeface="Times New Roman"/>
                <a:ea typeface="Times New Roman"/>
                <a:cs typeface="Times New Roman"/>
                <a:sym typeface="Times New Roman"/>
              </a:defRPr>
            </a:pPr>
            <a:r>
              <a:t>No worry about mobilizing risk-bearing capacity</a:t>
            </a:r>
          </a:p>
          <a:p>
            <a:pPr marL="157056" indent="-157056" defTabSz="217705">
              <a:spcBef>
                <a:spcPts val="1200"/>
              </a:spcBef>
              <a:defRPr>
                <a:latin typeface="Times New Roman"/>
                <a:ea typeface="Times New Roman"/>
                <a:cs typeface="Times New Roman"/>
                <a:sym typeface="Times New Roman"/>
              </a:defRPr>
            </a:pPr>
            <a:r>
              <a:t>No desire to get “ahead of the curve”</a:t>
            </a:r>
          </a:p>
        </p:txBody>
      </p:sp>
      <p:sp>
        <p:nvSpPr>
          <p:cNvPr id="2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7712" y="61093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4713333" fill="hold"/>
                                        <p:tgtEl>
                                          <p:spTgt spid="2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7"/>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4"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15"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16"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17"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18"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2"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23"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24"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25"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26"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0"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31"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32"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33"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34"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735"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3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9"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40"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41"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42"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43"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744" name="Image" descr="Image"/>
          <p:cNvPicPr>
            <a:picLocks noChangeAspect="1"/>
          </p:cNvPicPr>
          <p:nvPr/>
        </p:nvPicPr>
        <p:blipFill>
          <a:blip r:embed="rId7">
            <a:extLst/>
          </a:blip>
          <a:stretch>
            <a:fillRect/>
          </a:stretch>
        </p:blipFill>
        <p:spPr>
          <a:xfrm>
            <a:off x="898970" y="5170487"/>
            <a:ext cx="7099302" cy="1155702"/>
          </a:xfrm>
          <a:prstGeom prst="rect">
            <a:avLst/>
          </a:prstGeom>
          <a:ln w="12700">
            <a:miter lim="400000"/>
          </a:ln>
        </p:spPr>
      </p:pic>
      <p:sp>
        <p:nvSpPr>
          <p:cNvPr id="745"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Westward Expansion"/>
          <p:cNvSpPr txBox="1"/>
          <p:nvPr>
            <p:ph type="title" idx="4294967295"/>
          </p:nvPr>
        </p:nvSpPr>
        <p:spPr>
          <a:xfrm>
            <a:off x="444500" y="-1"/>
            <a:ext cx="8255000" cy="1587503"/>
          </a:xfrm>
          <a:prstGeom prst="rect">
            <a:avLst/>
          </a:prstGeom>
        </p:spPr>
        <p:txBody>
          <a:bodyPr lIns="45718" tIns="45718" rIns="45718" bIns="45718"/>
          <a:lstStyle>
            <a:lvl1pPr defTabSz="365759">
              <a:lnSpc>
                <a:spcPts val="9200"/>
              </a:lnSpc>
              <a:defRPr sz="6400">
                <a:uFill>
                  <a:solidFill>
                    <a:srgbClr val="000000"/>
                  </a:solidFill>
                </a:uFill>
              </a:defRPr>
            </a:lvl1pPr>
          </a:lstStyle>
          <a:p>
            <a:pPr/>
            <a:r>
              <a:t>Westward Expansion</a:t>
            </a:r>
          </a:p>
        </p:txBody>
      </p:sp>
      <p:sp>
        <p:nvSpPr>
          <p:cNvPr id="74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49" name="Image" descr="Image"/>
          <p:cNvPicPr>
            <a:picLocks noChangeAspect="1"/>
          </p:cNvPicPr>
          <p:nvPr/>
        </p:nvPicPr>
        <p:blipFill>
          <a:blip r:embed="rId4">
            <a:extLst/>
          </a:blip>
          <a:stretch>
            <a:fillRect/>
          </a:stretch>
        </p:blipFill>
        <p:spPr>
          <a:xfrm>
            <a:off x="444500" y="1587500"/>
            <a:ext cx="8255000" cy="4160855"/>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5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3"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54"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5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8"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59"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pic>
        <p:nvPicPr>
          <p:cNvPr id="760" name="Image" descr="Image"/>
          <p:cNvPicPr>
            <a:picLocks noChangeAspect="1"/>
          </p:cNvPicPr>
          <p:nvPr/>
        </p:nvPicPr>
        <p:blipFill>
          <a:blip r:embed="rId5">
            <a:extLst/>
          </a:blip>
          <a:stretch>
            <a:fillRect/>
          </a:stretch>
        </p:blipFill>
        <p:spPr>
          <a:xfrm>
            <a:off x="668287" y="3560762"/>
            <a:ext cx="3187701" cy="2324102"/>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6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4" name="Thus if γ→∞ then h→0.010"/>
          <p:cNvSpPr txBox="1"/>
          <p:nvPr>
            <p:ph type="body" idx="4294967295"/>
          </p:nvPr>
        </p:nvSpPr>
        <p:spPr>
          <a:xfrm>
            <a:off x="444500" y="1587500"/>
            <a:ext cx="8255000" cy="4864161"/>
          </a:xfrm>
          <a:prstGeom prst="rect">
            <a:avLst/>
          </a:prstGeom>
        </p:spPr>
        <p:txBody>
          <a:bodyPr lIns="45718" tIns="45718" rIns="45718" bIns="45718"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6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8"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7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2"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Present at the Creation"/>
          <p:cNvSpPr txBox="1"/>
          <p:nvPr>
            <p:ph type="title"/>
          </p:nvPr>
        </p:nvSpPr>
        <p:spPr>
          <a:xfrm>
            <a:off x="124795" y="-1"/>
            <a:ext cx="8890001" cy="1261271"/>
          </a:xfrm>
          <a:prstGeom prst="rect">
            <a:avLst/>
          </a:prstGeom>
        </p:spPr>
        <p:txBody>
          <a:bodyPr/>
          <a:lstStyle>
            <a:lvl1pPr defTabSz="275690">
              <a:defRPr sz="4824"/>
            </a:lvl1pPr>
          </a:lstStyle>
          <a:p>
            <a:pPr/>
            <a:r>
              <a:t>Rudderless Fed &amp; Treasury in 2008</a:t>
            </a:r>
          </a:p>
        </p:txBody>
      </p:sp>
      <p:sp>
        <p:nvSpPr>
          <p:cNvPr id="22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Near-fatal mistakes were made:</a:t>
            </a:r>
          </a:p>
          <a:p>
            <a:pPr marL="157056" indent="-157056" defTabSz="217705">
              <a:spcBef>
                <a:spcPts val="1200"/>
              </a:spcBef>
              <a:defRPr>
                <a:latin typeface="Times New Roman"/>
                <a:ea typeface="Times New Roman"/>
                <a:cs typeface="Times New Roman"/>
                <a:sym typeface="Times New Roman"/>
              </a:defRPr>
            </a:pPr>
            <a:r>
              <a:t>Federal Reserve very late to act</a:t>
            </a:r>
          </a:p>
          <a:p>
            <a:pPr lvl="1" marL="392641" indent="-157056" defTabSz="217705">
              <a:spcBef>
                <a:spcPts val="1200"/>
              </a:spcBef>
              <a:defRPr>
                <a:latin typeface="Times New Roman"/>
                <a:ea typeface="Times New Roman"/>
                <a:cs typeface="Times New Roman"/>
                <a:sym typeface="Times New Roman"/>
              </a:defRPr>
            </a:pPr>
            <a:r>
              <a:t>Worried about inflation???</a:t>
            </a:r>
          </a:p>
          <a:p>
            <a:pPr marL="157056" indent="-157056" defTabSz="217705">
              <a:spcBef>
                <a:spcPts val="1200"/>
              </a:spcBef>
              <a:defRPr>
                <a:latin typeface="Times New Roman"/>
                <a:ea typeface="Times New Roman"/>
                <a:cs typeface="Times New Roman"/>
                <a:sym typeface="Times New Roman"/>
              </a:defRPr>
            </a:pPr>
            <a:r>
              <a:t>China responded appropriately with fiscal expansion</a:t>
            </a:r>
          </a:p>
          <a:p>
            <a:pPr marL="157056" indent="-157056" defTabSz="217705">
              <a:spcBef>
                <a:spcPts val="1200"/>
              </a:spcBef>
              <a:defRPr>
                <a:latin typeface="Times New Roman"/>
                <a:ea typeface="Times New Roman"/>
                <a:cs typeface="Times New Roman"/>
                <a:sym typeface="Times New Roman"/>
              </a:defRPr>
            </a:pPr>
            <a:r>
              <a:t>The U.S. and Europe did not</a:t>
            </a:r>
          </a:p>
          <a:p>
            <a:pPr marL="157056" indent="-157056" defTabSz="217705">
              <a:spcBef>
                <a:spcPts val="1200"/>
              </a:spcBef>
              <a:defRPr>
                <a:latin typeface="Times New Roman"/>
                <a:ea typeface="Times New Roman"/>
                <a:cs typeface="Times New Roman"/>
                <a:sym typeface="Times New Roman"/>
              </a:defRPr>
            </a:pPr>
            <a:r>
              <a:t>No worry about mobilizing risk-bearing capacity</a:t>
            </a:r>
          </a:p>
          <a:p>
            <a:pPr lvl="1" marL="392641" indent="-157056" defTabSz="217705">
              <a:spcBef>
                <a:spcPts val="1200"/>
              </a:spcBef>
              <a:defRPr>
                <a:latin typeface="Times New Roman"/>
                <a:ea typeface="Times New Roman"/>
                <a:cs typeface="Times New Roman"/>
                <a:sym typeface="Times New Roman"/>
              </a:defRPr>
            </a:pPr>
            <a:r>
              <a:t>Instead, keep the private sector private</a:t>
            </a:r>
          </a:p>
          <a:p>
            <a:pPr lvl="1" marL="392641" indent="-157056" defTabSz="217705">
              <a:spcBef>
                <a:spcPts val="1200"/>
              </a:spcBef>
              <a:defRPr>
                <a:latin typeface="Times New Roman"/>
                <a:ea typeface="Times New Roman"/>
                <a:cs typeface="Times New Roman"/>
                <a:sym typeface="Times New Roman"/>
              </a:defRPr>
            </a:pPr>
            <a:r>
              <a:t>Instead, punish holders of bad risks</a:t>
            </a:r>
          </a:p>
          <a:p>
            <a:pPr marL="157056" indent="-157056" defTabSz="217705">
              <a:spcBef>
                <a:spcPts val="1200"/>
              </a:spcBef>
              <a:defRPr>
                <a:latin typeface="Times New Roman"/>
                <a:ea typeface="Times New Roman"/>
                <a:cs typeface="Times New Roman"/>
                <a:sym typeface="Times New Roman"/>
              </a:defRPr>
            </a:pPr>
            <a:r>
              <a:t>No desire to get “ahead of the curve”</a:t>
            </a:r>
          </a:p>
        </p:txBody>
      </p:sp>
      <p:sp>
        <p:nvSpPr>
          <p:cNvPr id="22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2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7" y="61478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4538330" fill="hold"/>
                                        <p:tgtEl>
                                          <p:spTgt spid="2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4"/>
                </p:tgtEl>
              </p:cMediaNode>
            </p:audio>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7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6"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A Counterfactual"/>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A Counterfactual</a:t>
            </a:r>
          </a:p>
        </p:txBody>
      </p:sp>
      <p:sp>
        <p:nvSpPr>
          <p:cNvPr id="77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0" name="The Royal Proclamation of October 1763:…"/>
          <p:cNvSpPr txBox="1"/>
          <p:nvPr>
            <p:ph type="body" idx="4294967295"/>
          </p:nvPr>
        </p:nvSpPr>
        <p:spPr>
          <a:xfrm>
            <a:off x="444500" y="1587500"/>
            <a:ext cx="8255000" cy="4864161"/>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8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4"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85"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786"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8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0"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91"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9">
              <a:spcBef>
                <a:spcPts val="900"/>
              </a:spcBef>
              <a:buSzPct val="100000"/>
              <a:buChar char="•"/>
              <a:defRPr sz="1900">
                <a:uFillTx/>
                <a:latin typeface="Helvetica Neue"/>
                <a:ea typeface="Helvetica Neue"/>
                <a:cs typeface="Helvetica Neue"/>
                <a:sym typeface="Helvetica Neue"/>
              </a:defRPr>
            </a:pPr>
            <a:r>
              <a:t>If γ → ∞ and h=0.010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r>
              <a:t>If γ=3.0 and h=0.00667 then g=−0.00125</a:t>
            </a:r>
          </a:p>
          <a:p>
            <a:pPr marL="192505" indent="-192505" defTabSz="365759">
              <a:spcBef>
                <a:spcPts val="900"/>
              </a:spcBef>
              <a:buSzPct val="100000"/>
              <a:buChar char="•"/>
              <a:defRPr sz="1900">
                <a:uFillTx/>
                <a:latin typeface="Helvetica Neue"/>
                <a:ea typeface="Helvetica Neue"/>
                <a:cs typeface="Helvetica Neue"/>
                <a:sym typeface="Helvetica Neue"/>
              </a:defRPr>
            </a:pPr>
            <a:r>
              <a:t>If γ=1.5 and h=0.000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p>
          <a:p>
            <a:pPr marL="192505" indent="-192505" defTabSz="365759">
              <a:spcBef>
                <a:spcPts val="900"/>
              </a:spcBef>
              <a:buSzPct val="100000"/>
              <a:buChar char="•"/>
              <a:defRPr sz="190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59">
              <a:spcBef>
                <a:spcPts val="900"/>
              </a:spcBef>
              <a:buSzPct val="100000"/>
              <a:buChar char="•"/>
              <a:defRPr sz="1900">
                <a:uFillTx/>
                <a:latin typeface="Helvetica Neue"/>
                <a:ea typeface="Helvetica Neue"/>
                <a:cs typeface="Helvetica Neue"/>
                <a:sym typeface="Helvetica Neue"/>
              </a:defRPr>
            </a:pPr>
            <a:r>
              <a:t>For γ=3.0, living standards and productivity levels would have shrunk at a pace of -0.125% per year</a:t>
            </a:r>
          </a:p>
        </p:txBody>
      </p:sp>
      <p:pic>
        <p:nvPicPr>
          <p:cNvPr id="792"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9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6"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97" name="Of course, a poorer America would probably have seen fewer immigrants.…"/>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a:uFillTx/>
                <a:latin typeface="Helvetica Neue"/>
                <a:ea typeface="Helvetica Neue"/>
                <a:cs typeface="Helvetica Neue"/>
                <a:sym typeface="Helvetica Neue"/>
              </a:defRPr>
            </a:pPr>
            <a:r>
              <a:t>But it might not have seen that many fewer immigrants. </a:t>
            </a:r>
          </a:p>
          <a:p>
            <a:pPr lvl="1" marL="491087" indent="-190097" defTabSz="361188">
              <a:spcBef>
                <a:spcPts val="900"/>
              </a:spcBef>
              <a:buSzPct val="100000"/>
              <a:buChar char="•"/>
              <a:defRPr>
                <a:uFillTx/>
                <a:latin typeface="Helvetica Neue"/>
                <a:ea typeface="Helvetica Neue"/>
                <a:cs typeface="Helvetica Neue"/>
                <a:sym typeface="Helvetica Neue"/>
              </a:defRPr>
            </a:pPr>
            <a:r>
              <a:t>It would no longer have been quite as attractive to move from Britain to America over 1760 to 1860. </a:t>
            </a:r>
          </a:p>
          <a:p>
            <a:pPr lvl="1" marL="491087" indent="-190097" defTabSz="361188">
              <a:spcBef>
                <a:spcPts val="900"/>
              </a:spcBef>
              <a:buSzPct val="100000"/>
              <a:buChar char="•"/>
              <a:defRPr>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798"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Trail of Tears’"/>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“Trail of Tears’</a:t>
            </a:r>
          </a:p>
        </p:txBody>
      </p:sp>
      <p:sp>
        <p:nvSpPr>
          <p:cNvPr id="80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802" name="6a00e551f080038834022ad3964981200d.png" descr="6a00e551f080038834022ad3964981200d.png"/>
          <p:cNvPicPr>
            <a:picLocks noChangeAspect="1"/>
          </p:cNvPicPr>
          <p:nvPr/>
        </p:nvPicPr>
        <p:blipFill>
          <a:blip r:embed="rId4">
            <a:extLst/>
          </a:blip>
          <a:stretch>
            <a:fillRect/>
          </a:stretch>
        </p:blipFill>
        <p:spPr>
          <a:xfrm>
            <a:off x="807689" y="1587500"/>
            <a:ext cx="7620002" cy="4533900"/>
          </a:xfrm>
          <a:prstGeom prst="rect">
            <a:avLst/>
          </a:prstGeom>
          <a:ln w="12700">
            <a:miter lim="400000"/>
          </a:ln>
        </p:spPr>
      </p:pic>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05" name="A large chunk of America's pre-1860 visible growing prosperity was based not just on African-American slavery, but also on &quot;Amerindian removal&quot;"/>
          <p:cNvSpPr txBox="1"/>
          <p:nvPr/>
        </p:nvSpPr>
        <p:spPr>
          <a:xfrm>
            <a:off x="444500" y="17820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808"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809"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Late Nineteenth-Early Twentieth Century: “Great Traverse”"/>
          <p:cNvSpPr txBox="1"/>
          <p:nvPr>
            <p:ph type="title" idx="4294967295"/>
          </p:nvPr>
        </p:nvSpPr>
        <p:spPr>
          <a:xfrm>
            <a:off x="444500" y="-1"/>
            <a:ext cx="8255000" cy="1587503"/>
          </a:xfrm>
          <a:prstGeom prst="rect">
            <a:avLst/>
          </a:prstGeom>
        </p:spPr>
        <p:txBody>
          <a:bodyPr lIns="45718" tIns="45718" rIns="45718" bIns="45718"/>
          <a:lstStyle>
            <a:lvl1pPr defTabSz="239891">
              <a:lnSpc>
                <a:spcPts val="6000"/>
              </a:lnSpc>
              <a:defRPr sz="4158">
                <a:uFill>
                  <a:solidFill>
                    <a:srgbClr val="000000"/>
                  </a:solidFill>
                </a:uFill>
              </a:defRPr>
            </a:lvl1pPr>
          </a:lstStyle>
          <a:p>
            <a:pPr/>
            <a:r>
              <a:t>Late Nineteenth-Early Twentieth Century: “Great Traverse”</a:t>
            </a:r>
          </a:p>
        </p:txBody>
      </p:sp>
      <p:sp>
        <p:nvSpPr>
          <p:cNvPr id="81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13" name="Invention of the industrial research lab…"/>
          <p:cNvSpPr txBox="1"/>
          <p:nvPr>
            <p:ph type="body" sz="half" idx="4294967295"/>
          </p:nvPr>
        </p:nvSpPr>
        <p:spPr>
          <a:xfrm>
            <a:off x="444500" y="1587500"/>
            <a:ext cx="3810000" cy="4762500"/>
          </a:xfrm>
          <a:prstGeom prst="rect">
            <a:avLst/>
          </a:prstGeom>
        </p:spPr>
        <p:txBody>
          <a:bodyPr lIns="45718" tIns="45718" rIns="45718" bIns="45718" anchor="t"/>
          <a:lstStyle/>
          <a:p>
            <a:pPr marL="198019" indent="-198019" defTabSz="361188">
              <a:spcBef>
                <a:spcPts val="900"/>
              </a:spcBef>
              <a:buSzPct val="100000"/>
              <a:defRPr sz="1800">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00">
                <a:latin typeface="Helvetica Neue"/>
                <a:ea typeface="Helvetica Neue"/>
                <a:cs typeface="Helvetica Neue"/>
                <a:sym typeface="Helvetica Neue"/>
              </a:defRPr>
            </a:pPr>
            <a:r>
              <a:t>First globalization</a:t>
            </a:r>
          </a:p>
          <a:p>
            <a:pPr marL="198019" indent="-198019" defTabSz="361188">
              <a:spcBef>
                <a:spcPts val="900"/>
              </a:spcBef>
              <a:buSzPct val="100000"/>
              <a:defRPr sz="1800">
                <a:latin typeface="Helvetica Neue"/>
                <a:ea typeface="Helvetica Neue"/>
                <a:cs typeface="Helvetica Neue"/>
                <a:sym typeface="Helvetica Neue"/>
              </a:defRPr>
            </a:pPr>
            <a:r>
              <a:t>Technologies of Second Industrial Revolution</a:t>
            </a:r>
          </a:p>
          <a:p>
            <a:pPr lvl="1" marL="499008" indent="-198019" defTabSz="361188">
              <a:spcBef>
                <a:spcPts val="900"/>
              </a:spcBef>
              <a:buSzPct val="100000"/>
              <a:defRPr sz="1800">
                <a:latin typeface="Helvetica Neue"/>
                <a:ea typeface="Helvetica Neue"/>
                <a:cs typeface="Helvetica Neue"/>
                <a:sym typeface="Helvetica Neue"/>
              </a:defRPr>
            </a:pPr>
            <a:r>
              <a:t>Economies of scale and mass production</a:t>
            </a:r>
          </a:p>
          <a:p>
            <a:pPr lvl="1" marL="499008" indent="-198019" defTabSz="361188">
              <a:spcBef>
                <a:spcPts val="900"/>
              </a:spcBef>
              <a:buSzPct val="100000"/>
              <a:defRPr sz="1800">
                <a:latin typeface="Helvetica Neue"/>
                <a:ea typeface="Helvetica Neue"/>
                <a:cs typeface="Helvetica Neue"/>
                <a:sym typeface="Helvetica Neue"/>
              </a:defRPr>
            </a:pPr>
            <a:r>
              <a:t>Falling price of capital goods</a:t>
            </a:r>
          </a:p>
          <a:p>
            <a:pPr lvl="1" marL="499008" indent="-198019" defTabSz="361188">
              <a:spcBef>
                <a:spcPts val="900"/>
              </a:spcBef>
              <a:buSzPct val="100000"/>
              <a:defRPr sz="1800">
                <a:latin typeface="Helvetica Neue"/>
                <a:ea typeface="Helvetica Neue"/>
                <a:cs typeface="Helvetica Neue"/>
                <a:sym typeface="Helvetica Neue"/>
              </a:defRPr>
            </a:pPr>
            <a:r>
              <a:t>Greater savings effort</a:t>
            </a:r>
          </a:p>
          <a:p>
            <a:pPr marL="198019" indent="-198019" defTabSz="361188">
              <a:spcBef>
                <a:spcPts val="900"/>
              </a:spcBef>
              <a:buSzPct val="100000"/>
              <a:defRPr sz="1800">
                <a:latin typeface="Helvetica Neue"/>
                <a:ea typeface="Helvetica Neue"/>
                <a:cs typeface="Helvetica Neue"/>
                <a:sym typeface="Helvetica Neue"/>
              </a:defRPr>
            </a:pPr>
            <a:r>
              <a:t>Plus mass immigration</a:t>
            </a:r>
          </a:p>
          <a:p>
            <a:pPr marL="198019" indent="-198019" defTabSz="361188">
              <a:spcBef>
                <a:spcPts val="900"/>
              </a:spcBef>
              <a:buSzPct val="100000"/>
              <a:defRPr sz="1800">
                <a:latin typeface="Helvetica Neue"/>
                <a:ea typeface="Helvetica Neue"/>
                <a:cs typeface="Helvetica Neue"/>
                <a:sym typeface="Helvetica Neue"/>
              </a:defRPr>
            </a:pPr>
            <a:r>
              <a:t>Rapidly rising inequality</a:t>
            </a:r>
          </a:p>
          <a:p>
            <a:pPr lvl="1" marL="499008" indent="-198019" defTabSz="361188">
              <a:spcBef>
                <a:spcPts val="900"/>
              </a:spcBef>
              <a:buSzPct val="100000"/>
              <a:defRPr sz="1800">
                <a:latin typeface="Helvetica Neue"/>
                <a:ea typeface="Helvetica Neue"/>
                <a:cs typeface="Helvetica Neue"/>
                <a:sym typeface="Helvetica Neue"/>
              </a:defRPr>
            </a:pPr>
            <a:r>
              <a:t>Or was it? Emancipation…</a:t>
            </a:r>
          </a:p>
        </p:txBody>
      </p:sp>
      <p:pic>
        <p:nvPicPr>
          <p:cNvPr id="81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1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18"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lvl1pPr marL="250657" indent="-250657" defTabSz="457200">
              <a:spcBef>
                <a:spcPts val="1200"/>
              </a:spcBef>
              <a:buSzPct val="100000"/>
              <a:defRPr>
                <a:latin typeface="Helvetica Neue"/>
                <a:ea typeface="Helvetica Neue"/>
                <a:cs typeface="Helvetica Neue"/>
                <a:sym typeface="Helvetica Neue"/>
              </a:defRPr>
            </a:lvl1pPr>
            <a:lvl2pPr marL="631656"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81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Present at the Creation"/>
          <p:cNvSpPr txBox="1"/>
          <p:nvPr>
            <p:ph type="title"/>
          </p:nvPr>
        </p:nvSpPr>
        <p:spPr>
          <a:xfrm>
            <a:off x="124795" y="-1"/>
            <a:ext cx="8890001" cy="1261271"/>
          </a:xfrm>
          <a:prstGeom prst="rect">
            <a:avLst/>
          </a:prstGeom>
        </p:spPr>
        <p:txBody>
          <a:bodyPr/>
          <a:lstStyle>
            <a:lvl1pPr defTabSz="366216">
              <a:defRPr sz="6408"/>
            </a:lvl1pPr>
          </a:lstStyle>
          <a:p>
            <a:pPr/>
            <a:r>
              <a:t>It Could Have Been Worse</a:t>
            </a:r>
          </a:p>
        </p:txBody>
      </p:sp>
      <p:sp>
        <p:nvSpPr>
          <p:cNvPr id="22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16% unemployment a reasonable guess:</a:t>
            </a:r>
          </a:p>
          <a:p>
            <a:pPr marL="157056" indent="-157056" defTabSz="217705">
              <a:spcBef>
                <a:spcPts val="1200"/>
              </a:spcBef>
              <a:defRPr>
                <a:latin typeface="Times New Roman"/>
                <a:ea typeface="Times New Roman"/>
                <a:cs typeface="Times New Roman"/>
                <a:sym typeface="Times New Roman"/>
              </a:defRPr>
            </a:pPr>
            <a:r>
              <a:t>TARP &amp; TALF &amp; HAMP &amp; QE &amp; ARRA did a lot of good</a:t>
            </a:r>
          </a:p>
          <a:p>
            <a:pPr marL="157056" indent="-157056" defTabSz="217705">
              <a:spcBef>
                <a:spcPts val="1200"/>
              </a:spcBef>
              <a:defRPr>
                <a:latin typeface="Times New Roman"/>
                <a:ea typeface="Times New Roman"/>
                <a:cs typeface="Times New Roman"/>
                <a:sym typeface="Times New Roman"/>
              </a:defRPr>
            </a:pPr>
            <a:r>
              <a:t>Pushed 6% off of peak unemployment</a:t>
            </a:r>
          </a:p>
          <a:p>
            <a:pPr marL="157056" indent="-157056" defTabSz="217705">
              <a:spcBef>
                <a:spcPts val="1200"/>
              </a:spcBef>
              <a:defRPr>
                <a:latin typeface="Times New Roman"/>
                <a:ea typeface="Times New Roman"/>
                <a:cs typeface="Times New Roman"/>
                <a:sym typeface="Times New Roman"/>
              </a:defRPr>
            </a:pPr>
            <a:r>
              <a:t>3/5 of the job was done: a half-full glass is not empty</a:t>
            </a:r>
          </a:p>
          <a:p>
            <a:pPr marL="157056" indent="-157056" defTabSz="217705">
              <a:spcBef>
                <a:spcPts val="1200"/>
              </a:spcBef>
              <a:defRPr>
                <a:latin typeface="Times New Roman"/>
                <a:ea typeface="Times New Roman"/>
                <a:cs typeface="Times New Roman"/>
                <a:sym typeface="Times New Roman"/>
              </a:defRPr>
            </a:pPr>
            <a:r>
              <a:t>How about the Minsky-Bagehot rule?:</a:t>
            </a:r>
          </a:p>
          <a:p>
            <a:pPr lvl="1" marL="392641" indent="-157056" defTabSz="217705">
              <a:spcBef>
                <a:spcPts val="1200"/>
              </a:spcBef>
              <a:defRPr>
                <a:latin typeface="Times New Roman"/>
                <a:ea typeface="Times New Roman"/>
                <a:cs typeface="Times New Roman"/>
                <a:sym typeface="Times New Roman"/>
              </a:defRPr>
            </a:pPr>
            <a:r>
              <a:t>They lent freely</a:t>
            </a:r>
          </a:p>
          <a:p>
            <a:pPr lvl="1" marL="392641" indent="-157056" defTabSz="217705">
              <a:spcBef>
                <a:spcPts val="1200"/>
              </a:spcBef>
              <a:defRPr>
                <a:latin typeface="Times New Roman"/>
                <a:ea typeface="Times New Roman"/>
                <a:cs typeface="Times New Roman"/>
                <a:sym typeface="Times New Roman"/>
              </a:defRPr>
            </a:pPr>
            <a:r>
              <a:t>But not on collateral that was good in normal times</a:t>
            </a:r>
          </a:p>
          <a:p>
            <a:pPr lvl="1" marL="392641" indent="-157056" defTabSz="217705">
              <a:spcBef>
                <a:spcPts val="1200"/>
              </a:spcBef>
              <a:defRPr>
                <a:latin typeface="Times New Roman"/>
                <a:ea typeface="Times New Roman"/>
                <a:cs typeface="Times New Roman"/>
                <a:sym typeface="Times New Roman"/>
              </a:defRPr>
            </a:pPr>
            <a:r>
              <a:t>And not at a penalty rate</a:t>
            </a:r>
          </a:p>
        </p:txBody>
      </p:sp>
      <p:sp>
        <p:nvSpPr>
          <p:cNvPr id="23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5:15</a:t>
            </a:r>
          </a:p>
        </p:txBody>
      </p:sp>
      <p:pic>
        <p:nvPicPr>
          <p:cNvPr id="2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8" y="61093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7119995" fill="hold"/>
                                        <p:tgtEl>
                                          <p:spTgt spid="2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1"/>
                </p:tgtEl>
              </p:cMediaNode>
            </p:audio>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2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23"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6"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82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2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28"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30604" indent="-230604" defTabSz="420623">
              <a:spcBef>
                <a:spcPts val="1100"/>
              </a:spcBef>
              <a:buSzPct val="100000"/>
              <a:defRPr sz="2200">
                <a:latin typeface="Helvetica Neue"/>
                <a:ea typeface="Helvetica Neue"/>
                <a:cs typeface="Helvetica Neue"/>
                <a:sym typeface="Helvetica Neue"/>
              </a:defRPr>
            </a:pPr>
            <a:r>
              <a:t>Lowered deprecation rate δ</a:t>
            </a:r>
          </a:p>
          <a:p>
            <a:pPr lvl="1" marL="581124" indent="-230604" defTabSz="420623">
              <a:spcBef>
                <a:spcPts val="1100"/>
              </a:spcBef>
              <a:buSzPct val="100000"/>
              <a:defRPr sz="2200">
                <a:latin typeface="Helvetica Neue"/>
                <a:ea typeface="Helvetica Neue"/>
                <a:cs typeface="Helvetica Neue"/>
                <a:sym typeface="Helvetica Neue"/>
              </a:defRPr>
            </a:pPr>
            <a:r>
              <a:t>From 5% to 3% per year</a:t>
            </a:r>
          </a:p>
          <a:p>
            <a:pPr marL="230604" indent="-230604" defTabSz="420623">
              <a:spcBef>
                <a:spcPts val="1100"/>
              </a:spcBef>
              <a:buSzPct val="100000"/>
              <a:defRPr sz="2200">
                <a:latin typeface="Helvetica Neue"/>
                <a:ea typeface="Helvetica Neue"/>
                <a:cs typeface="Helvetica Neue"/>
                <a:sym typeface="Helvetica Neue"/>
              </a:defRPr>
            </a:pPr>
            <a:r>
              <a:t>Increased savings rate s</a:t>
            </a:r>
          </a:p>
          <a:p>
            <a:pPr marL="230604" indent="-230604" defTabSz="420623">
              <a:spcBef>
                <a:spcPts val="1100"/>
              </a:spcBef>
              <a:buSzPct val="100000"/>
              <a:defRPr sz="2200">
                <a:latin typeface="Helvetica Neue"/>
                <a:ea typeface="Helvetica Neue"/>
                <a:cs typeface="Helvetica Neue"/>
                <a:sym typeface="Helvetica Neue"/>
              </a:defRPr>
            </a:pPr>
            <a:r>
              <a:t>Capital-output ratio goes from 2.5 to 4 across 70 years</a:t>
            </a:r>
          </a:p>
          <a:p>
            <a:pPr marL="230604" indent="-230604" defTabSz="420623">
              <a:spcBef>
                <a:spcPts val="1100"/>
              </a:spcBef>
              <a:buSzPct val="100000"/>
              <a:defRPr sz="2200">
                <a:latin typeface="Helvetica Neue"/>
                <a:ea typeface="Helvetica Neue"/>
                <a:cs typeface="Helvetica Neue"/>
                <a:sym typeface="Helvetica Neue"/>
              </a:defRPr>
            </a:pPr>
            <a:r>
              <a:t>with an α=1, output-per-worker proportional to the capital-output ratio</a:t>
            </a:r>
          </a:p>
          <a:p>
            <a:pPr lvl="1" marL="581124" indent="-230604" defTabSz="420623">
              <a:spcBef>
                <a:spcPts val="1100"/>
              </a:spcBef>
              <a:buSzPct val="100000"/>
              <a:defRPr sz="2200">
                <a:latin typeface="Helvetica Neue"/>
                <a:ea typeface="Helvetica Neue"/>
                <a:cs typeface="Helvetica Neue"/>
                <a:sym typeface="Helvetica Neue"/>
              </a:defRPr>
            </a:pPr>
            <a:r>
              <a:t>ln(4/2.5)/70 = 0.007</a:t>
            </a:r>
          </a:p>
          <a:p>
            <a:pPr lvl="1" marL="581124" indent="-230604" defTabSz="420623">
              <a:spcBef>
                <a:spcPts val="1100"/>
              </a:spcBef>
              <a:buSzPct val="100000"/>
              <a:defRPr sz="2200">
                <a:latin typeface="Helvetica Neue"/>
                <a:ea typeface="Helvetica Neue"/>
                <a:cs typeface="Helvetica Neue"/>
                <a:sym typeface="Helvetica Neue"/>
              </a:defRPr>
            </a:pPr>
            <a:r>
              <a:t>g = 0.9%/year</a:t>
            </a:r>
          </a:p>
        </p:txBody>
      </p:sp>
      <p:pic>
        <p:nvPicPr>
          <p:cNvPr id="82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1"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3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33" name="Capital-output ratio goes from 2.5 to 4 across 70 years…"/>
          <p:cNvSpPr txBox="1"/>
          <p:nvPr>
            <p:ph type="body" sz="half" idx="4294967295"/>
          </p:nvPr>
        </p:nvSpPr>
        <p:spPr>
          <a:xfrm>
            <a:off x="444500" y="1587500"/>
            <a:ext cx="3810000" cy="4762500"/>
          </a:xfrm>
          <a:prstGeom prst="rect">
            <a:avLst/>
          </a:prstGeom>
        </p:spPr>
        <p:txBody>
          <a:bodyPr lIns="45718" tIns="45718" rIns="45718" bIns="45718" anchor="t"/>
          <a:lstStyle/>
          <a:p>
            <a:pPr marL="190500" indent="-190500" defTabSz="347472">
              <a:spcBef>
                <a:spcPts val="900"/>
              </a:spcBef>
              <a:buSzPct val="100000"/>
              <a:defRPr sz="1800">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00">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00">
                <a:latin typeface="Helvetica Neue"/>
                <a:ea typeface="Helvetica Neue"/>
                <a:cs typeface="Helvetica Neue"/>
                <a:sym typeface="Helvetica Neue"/>
              </a:defRPr>
            </a:pPr>
            <a:r>
              <a:t>ln(4/2.5)/70 = 0.007</a:t>
            </a:r>
          </a:p>
          <a:p>
            <a:pPr lvl="1" marL="480059" indent="-190500" defTabSz="347472">
              <a:spcBef>
                <a:spcPts val="900"/>
              </a:spcBef>
              <a:buSzPct val="100000"/>
              <a:defRPr sz="1800">
                <a:latin typeface="Helvetica Neue"/>
                <a:ea typeface="Helvetica Neue"/>
                <a:cs typeface="Helvetica Neue"/>
                <a:sym typeface="Helvetica Neue"/>
              </a:defRPr>
            </a:pPr>
            <a:r>
              <a:t>g = 0.9%/year</a:t>
            </a:r>
          </a:p>
          <a:p>
            <a:pPr marL="190500" indent="-190500" defTabSz="347472">
              <a:spcBef>
                <a:spcPts val="900"/>
              </a:spcBef>
              <a:buSzPct val="100000"/>
              <a:defRPr sz="1800">
                <a:latin typeface="Helvetica Neue"/>
                <a:ea typeface="Helvetica Neue"/>
                <a:cs typeface="Helvetica Neue"/>
                <a:sym typeface="Helvetica Neue"/>
              </a:defRPr>
            </a:pPr>
            <a:r>
              <a:t>Second Industrial Revolution</a:t>
            </a:r>
          </a:p>
          <a:p>
            <a:pPr marL="190500" indent="-190500" defTabSz="347472">
              <a:spcBef>
                <a:spcPts val="900"/>
              </a:spcBef>
              <a:buSzPct val="100000"/>
              <a:defRPr sz="1800">
                <a:latin typeface="Helvetica Neue"/>
                <a:ea typeface="Helvetica Neue"/>
                <a:cs typeface="Helvetica Neue"/>
                <a:sym typeface="Helvetica Neue"/>
              </a:defRPr>
            </a:pPr>
            <a:r>
              <a:t>Large managerial corporation</a:t>
            </a:r>
          </a:p>
          <a:p>
            <a:pPr marL="190500" indent="-190500" defTabSz="347472">
              <a:spcBef>
                <a:spcPts val="900"/>
              </a:spcBef>
              <a:buSzPct val="100000"/>
              <a:defRPr sz="1800">
                <a:latin typeface="Helvetica Neue"/>
                <a:ea typeface="Helvetica Neue"/>
                <a:cs typeface="Helvetica Neue"/>
                <a:sym typeface="Helvetica Neue"/>
              </a:defRPr>
            </a:pPr>
            <a:r>
              <a:t>Large-scale investment banking</a:t>
            </a:r>
          </a:p>
          <a:p>
            <a:pPr marL="190500" indent="-190500" defTabSz="347472">
              <a:spcBef>
                <a:spcPts val="900"/>
              </a:spcBef>
              <a:buSzPct val="100000"/>
              <a:defRPr sz="1800">
                <a:latin typeface="Helvetica Neue"/>
                <a:ea typeface="Helvetica Neue"/>
                <a:cs typeface="Helvetica Neue"/>
                <a:sym typeface="Helvetica Neue"/>
              </a:defRPr>
            </a:pPr>
            <a:r>
              <a:t>Industrial research lab</a:t>
            </a:r>
          </a:p>
          <a:p>
            <a:pPr marL="190500" indent="-190500" defTabSz="347472">
              <a:spcBef>
                <a:spcPts val="900"/>
              </a:spcBef>
              <a:buSzPct val="100000"/>
              <a:defRPr sz="1800">
                <a:latin typeface="Helvetica Neue"/>
                <a:ea typeface="Helvetica Neue"/>
                <a:cs typeface="Helvetica Neue"/>
                <a:sym typeface="Helvetica Neue"/>
              </a:defRPr>
            </a:pPr>
            <a:r>
              <a:t>Continent-wide market</a:t>
            </a:r>
          </a:p>
          <a:p>
            <a:pPr marL="190500" indent="-190500" defTabSz="347472">
              <a:spcBef>
                <a:spcPts val="900"/>
              </a:spcBef>
              <a:buSzPct val="100000"/>
              <a:defRPr sz="1800">
                <a:latin typeface="Helvetica Neue"/>
                <a:ea typeface="Helvetica Neue"/>
                <a:cs typeface="Helvetica Neue"/>
                <a:sym typeface="Helvetica Neue"/>
              </a:defRPr>
            </a:pPr>
            <a:r>
              <a:t>Globalization</a:t>
            </a:r>
          </a:p>
        </p:txBody>
      </p:sp>
      <p:pic>
        <p:nvPicPr>
          <p:cNvPr id="83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83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38"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83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84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43"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84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847"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848"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Catch Our Breath…"/>
          <p:cNvSpPr txBox="1"/>
          <p:nvPr>
            <p:ph type="title"/>
          </p:nvPr>
        </p:nvSpPr>
        <p:spPr>
          <a:xfrm>
            <a:off x="276457" y="-3"/>
            <a:ext cx="8572501" cy="1270005"/>
          </a:xfrm>
          <a:prstGeom prst="rect">
            <a:avLst/>
          </a:prstGeom>
        </p:spPr>
        <p:txBody>
          <a:bodyPr/>
          <a:lstStyle/>
          <a:p>
            <a:pPr/>
            <a:r>
              <a:t>Notes</a:t>
            </a:r>
          </a:p>
        </p:txBody>
      </p:sp>
      <p:sp>
        <p:nvSpPr>
          <p:cNvPr id="85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85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236" name="Somehow, after World War II, nearly everything went right…"/>
          <p:cNvSpPr txBox="1"/>
          <p:nvPr>
            <p:ph type="body" idx="1"/>
          </p:nvPr>
        </p:nvSpPr>
        <p:spPr>
          <a:xfrm>
            <a:off x="124795" y="1261267"/>
            <a:ext cx="8890001" cy="4687518"/>
          </a:xfrm>
          <a:prstGeom prst="rect">
            <a:avLst/>
          </a:prstGeom>
        </p:spPr>
        <p:txBody>
          <a:bodyPr anchor="t"/>
          <a:lstStyle/>
          <a:p>
            <a:pPr marL="157056" indent="-157056" defTabSz="217705">
              <a:spcBef>
                <a:spcPts val="1200"/>
              </a:spcBef>
              <a:defRPr>
                <a:latin typeface="Times New Roman"/>
                <a:ea typeface="Times New Roman"/>
                <a:cs typeface="Times New Roman"/>
                <a:sym typeface="Times New Roman"/>
              </a:defRPr>
            </a:pPr>
            <a:r>
              <a:t>Eichengreen, chapters 6, 7, &amp; 8</a:t>
            </a:r>
          </a:p>
          <a:p>
            <a:pPr marL="157056" indent="-157056" defTabSz="217705">
              <a:spcBef>
                <a:spcPts val="1200"/>
              </a:spcBef>
              <a:defRPr>
                <a:latin typeface="Times New Roman"/>
                <a:ea typeface="Times New Roman"/>
                <a:cs typeface="Times New Roman"/>
                <a:sym typeface="Times New Roman"/>
              </a:defRPr>
            </a:pPr>
            <a:r>
              <a:t>Read: Skidelsky, Introduction &amp; Epilogue</a:t>
            </a:r>
          </a:p>
        </p:txBody>
      </p:sp>
      <p:sp>
        <p:nvSpPr>
          <p:cNvPr id="23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atch Our Breath…"/>
          <p:cNvSpPr txBox="1"/>
          <p:nvPr>
            <p:ph type="title"/>
          </p:nvPr>
        </p:nvSpPr>
        <p:spPr>
          <a:xfrm>
            <a:off x="276457" y="-3"/>
            <a:ext cx="8572501" cy="1270005"/>
          </a:xfrm>
          <a:prstGeom prst="rect">
            <a:avLst/>
          </a:prstGeom>
        </p:spPr>
        <p:txBody>
          <a:bodyPr/>
          <a:lstStyle/>
          <a:p>
            <a:pPr/>
            <a:r>
              <a:t>Catch Our Breath…</a:t>
            </a:r>
          </a:p>
        </p:txBody>
      </p:sp>
      <p:sp>
        <p:nvSpPr>
          <p:cNvPr id="240"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41"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Final Paper</a:t>
            </a:r>
          </a:p>
        </p:txBody>
      </p:sp>
      <p:pic>
        <p:nvPicPr>
          <p:cNvPr id="130" name="Image" descr="Image"/>
          <p:cNvPicPr>
            <a:picLocks noChangeAspect="1"/>
          </p:cNvPicPr>
          <p:nvPr/>
        </p:nvPicPr>
        <p:blipFill>
          <a:blip r:embed="rId2">
            <a:extLst/>
          </a:blip>
          <a:stretch>
            <a:fillRect/>
          </a:stretch>
        </p:blipFill>
        <p:spPr>
          <a:xfrm>
            <a:off x="321234" y="1049098"/>
            <a:ext cx="8501532" cy="559449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24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Questions…</a:t>
            </a:r>
          </a:p>
        </p:txBody>
      </p:sp>
      <p:sp>
        <p:nvSpPr>
          <p:cNvPr id="247"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66627">
              <a:spcBef>
                <a:spcPts val="800"/>
              </a:spcBef>
              <a:buSzTx/>
              <a:buNone/>
              <a:defRPr b="1" sz="1881">
                <a:uFill>
                  <a:solidFill>
                    <a:srgbClr val="000000"/>
                  </a:solidFill>
                </a:uFill>
                <a:latin typeface="+mj-lt"/>
                <a:ea typeface="+mj-ea"/>
                <a:cs typeface="+mj-cs"/>
                <a:sym typeface="Helvetica"/>
              </a:defRPr>
            </a:pPr>
            <a:r>
              <a:t>Things we would like to know:</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Where do you expect to be located for the rest of the semester?</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aspect of our class are you most worried about?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outside factors do we need to be aware of that impact your ability to participate in this class for the rest of the semester?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Beyond our class, what is your main worry for the upcoming weeks?</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Do you have Wi-fi where you are staying?</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Yes - on a computer or tablet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kinds of devices do you have access to currently? Computer with a camera and microphone? Computer without a camera or microphone? Phone with a camera that can do video? Tablet with a camera that can do video?</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Is s data usage a concern when viewing videos where you are?</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Are you able to keep up with the lectures and class work? Is there anything challenging or beneficial to your learning in the new format?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questions do you have for us?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50"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51"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54" name="Where we think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01168">
              <a:lnSpc>
                <a:spcPts val="2600"/>
              </a:lnSpc>
              <a:spcBef>
                <a:spcPts val="500"/>
              </a:spcBef>
              <a:buSzTx/>
              <a:buNone/>
              <a:defRPr b="1" sz="1320">
                <a:uFill>
                  <a:solidFill>
                    <a:srgbClr val="000000"/>
                  </a:solidFill>
                </a:uFill>
                <a:latin typeface="+mj-lt"/>
                <a:ea typeface="+mj-ea"/>
                <a:cs typeface="+mj-cs"/>
                <a:sym typeface="Helvetica"/>
              </a:defRPr>
            </a:pPr>
            <a:r>
              <a:t>Where we think we are, as of Mo Apr 6:</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We really do not  know</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No random samples…</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basic SIR epidemiological model of contagion</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COVID-19 non-testing rate is unidentified in our model </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53211"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55"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56"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57"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58"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59"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Where we think we are, as of Mo Apr 6:…"/>
          <p:cNvSpPr txBox="1"/>
          <p:nvPr>
            <p:ph type="body" idx="4294967295"/>
          </p:nvPr>
        </p:nvSpPr>
        <p:spPr>
          <a:xfrm>
            <a:off x="215900" y="190500"/>
            <a:ext cx="8766800" cy="6362557"/>
          </a:xfrm>
          <a:prstGeom prst="rect">
            <a:avLst/>
          </a:prstGeom>
        </p:spPr>
        <p:txBody>
          <a:bodyPr lIns="45719" tIns="45719" rIns="45719" bIns="45719" anchor="t"/>
          <a:lstStyle/>
          <a:p>
            <a:pPr marL="0" indent="0" defTabSz="370331">
              <a:lnSpc>
                <a:spcPts val="4800"/>
              </a:lnSpc>
              <a:spcBef>
                <a:spcPts val="900"/>
              </a:spcBef>
              <a:buSzTx/>
              <a:buNone/>
              <a:defRPr b="1" sz="2430">
                <a:uFill>
                  <a:solidFill>
                    <a:srgbClr val="000000"/>
                  </a:solidFill>
                </a:uFill>
                <a:latin typeface="+mj-lt"/>
                <a:ea typeface="+mj-ea"/>
                <a:cs typeface="+mj-cs"/>
                <a:sym typeface="Helvetica"/>
              </a:defRPr>
            </a:pPr>
            <a:r>
              <a:t>Where we think we are, as of Mo Apr 6:</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We really do not  know</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No random samples…</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basic SIR epidemiological model of contagion</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COVID-19 non-testing rate is unidentified in our model </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1018412"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66"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69"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72" name="Image" descr="Image"/>
          <p:cNvPicPr>
            <a:picLocks noChangeAspect="1"/>
          </p:cNvPicPr>
          <p:nvPr/>
        </p:nvPicPr>
        <p:blipFill>
          <a:blip r:embed="rId2">
            <a:extLst/>
          </a:blip>
          <a:stretch>
            <a:fillRect/>
          </a:stretch>
        </p:blipFill>
        <p:spPr>
          <a:xfrm>
            <a:off x="144710" y="2320734"/>
            <a:ext cx="6380518" cy="4423348"/>
          </a:xfrm>
          <a:prstGeom prst="rect">
            <a:avLst/>
          </a:prstGeom>
          <a:ln w="12700">
            <a:miter lim="400000"/>
          </a:ln>
        </p:spPr>
      </p:pic>
      <p:pic>
        <p:nvPicPr>
          <p:cNvPr id="273" name="Image" descr="Image"/>
          <p:cNvPicPr>
            <a:picLocks noChangeAspect="1"/>
          </p:cNvPicPr>
          <p:nvPr/>
        </p:nvPicPr>
        <p:blipFill>
          <a:blip r:embed="rId3">
            <a:extLst/>
          </a:blip>
          <a:stretch>
            <a:fillRect/>
          </a:stretch>
        </p:blipFill>
        <p:spPr>
          <a:xfrm>
            <a:off x="2572983" y="2381091"/>
            <a:ext cx="6380517" cy="4362991"/>
          </a:xfrm>
          <a:prstGeom prst="rect">
            <a:avLst/>
          </a:prstGeom>
          <a:ln w="12700">
            <a:miter lim="400000"/>
          </a:ln>
        </p:spPr>
      </p:pic>
      <p:pic>
        <p:nvPicPr>
          <p:cNvPr id="274" name="Image" descr="Image"/>
          <p:cNvPicPr>
            <a:picLocks noChangeAspect="1"/>
          </p:cNvPicPr>
          <p:nvPr/>
        </p:nvPicPr>
        <p:blipFill>
          <a:blip r:embed="rId4">
            <a:extLst/>
          </a:blip>
          <a:stretch>
            <a:fillRect/>
          </a:stretch>
        </p:blipFill>
        <p:spPr>
          <a:xfrm>
            <a:off x="1334631" y="1587500"/>
            <a:ext cx="6269782" cy="476221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hirty Glorious Years"/>
          <p:cNvSpPr txBox="1"/>
          <p:nvPr>
            <p:ph type="title"/>
          </p:nvPr>
        </p:nvSpPr>
        <p:spPr>
          <a:xfrm>
            <a:off x="314537" y="0"/>
            <a:ext cx="8501531" cy="1152994"/>
          </a:xfrm>
          <a:prstGeom prst="rect">
            <a:avLst/>
          </a:prstGeom>
        </p:spPr>
        <p:txBody>
          <a:bodyPr/>
          <a:lstStyle>
            <a:lvl1pPr defTabSz="174821">
              <a:defRPr b="1" sz="3640">
                <a:solidFill>
                  <a:srgbClr val="800000"/>
                </a:solidFill>
                <a:latin typeface="+mj-lt"/>
                <a:ea typeface="+mj-ea"/>
                <a:cs typeface="+mj-cs"/>
                <a:sym typeface="Helvetica"/>
              </a:defRPr>
            </a:lvl1pPr>
          </a:lstStyle>
          <a:p>
            <a:pPr/>
            <a:r>
              <a:t>The Coming of the Near-Second Great Depression: 2001–2009 </a:t>
            </a:r>
          </a:p>
        </p:txBody>
      </p:sp>
      <p:sp>
        <p:nvSpPr>
          <p:cNvPr id="133"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255391">
              <a:spcBef>
                <a:spcPts val="500"/>
              </a:spcBef>
              <a:buSzTx/>
              <a:buNone/>
              <a:defRPr b="1" sz="1764">
                <a:uFill>
                  <a:solidFill>
                    <a:srgbClr val="000000"/>
                  </a:solidFill>
                </a:uFill>
                <a:latin typeface="+mj-lt"/>
                <a:ea typeface="+mj-ea"/>
                <a:cs typeface="+mj-cs"/>
                <a:sym typeface="Helvetica"/>
              </a:defRPr>
            </a:pPr>
            <a:r>
              <a:t>There was no excuse:</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No reason for the world to have been caught so flat-footed by the financial crisis of 2007-8</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There had been previous crises: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Mexico in 1994-5, </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East Asia in 1997-98, </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Russia in 1998</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Brazil, Turkey, and Argentina.</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All knew that a crisis might have a catastrophic outcome</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All saw signs of trouble:</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Global current account imbalances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Unusually low interest rates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Bubble-like asset prices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 world becoming increasingly prone to financial turbulence.</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Consequences of the neoliberal turn:</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Financial markets more lightly regulated</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 pronounced distrust of activist governments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 tendency to think that markets were smarter than governments</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p>
          <a:p>
            <a:pPr marL="0" indent="0" defTabSz="255391">
              <a:spcBef>
                <a:spcPts val="500"/>
              </a:spcBef>
              <a:buSzTx/>
              <a:buNone/>
              <a:defRPr sz="784">
                <a:uFill>
                  <a:solidFill>
                    <a:srgbClr val="000000"/>
                  </a:solidFill>
                </a:uFill>
                <a:latin typeface="Times New Roman"/>
                <a:ea typeface="Times New Roman"/>
                <a:cs typeface="Times New Roman"/>
                <a:sym typeface="Times New Roman"/>
              </a:defRPr>
            </a:pPr>
          </a:p>
          <a:p>
            <a:pPr marL="0" indent="0" defTabSz="255391">
              <a:spcBef>
                <a:spcPts val="500"/>
              </a:spcBef>
              <a:buSzTx/>
              <a:buNone/>
              <a:defRPr sz="784">
                <a:uFill>
                  <a:solidFill>
                    <a:srgbClr val="000000"/>
                  </a:solidFill>
                </a:uFill>
                <a:latin typeface="Times New Roman"/>
                <a:ea typeface="Times New Roman"/>
                <a:cs typeface="Times New Roman"/>
                <a:sym typeface="Times New Roman"/>
              </a:defRPr>
            </a:pPr>
            <a:r>
              <a:t>42:00 minutes of audio</a:t>
            </a:r>
          </a:p>
        </p:txBody>
      </p:sp>
      <p:sp>
        <p:nvSpPr>
          <p:cNvPr id="134"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3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2062" y="61478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663330"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83"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84"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85"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86"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87"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88"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99"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302"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05"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Present at the Creation"/>
          <p:cNvSpPr txBox="1"/>
          <p:nvPr>
            <p:ph type="title"/>
          </p:nvPr>
        </p:nvSpPr>
        <p:spPr>
          <a:xfrm>
            <a:off x="124795" y="-1"/>
            <a:ext cx="8890001" cy="1261271"/>
          </a:xfrm>
          <a:prstGeom prst="rect">
            <a:avLst/>
          </a:prstGeom>
        </p:spPr>
        <p:txBody>
          <a:bodyPr/>
          <a:lstStyle>
            <a:lvl1pPr defTabSz="300379">
              <a:defRPr sz="5256"/>
            </a:lvl1pPr>
          </a:lstStyle>
          <a:p>
            <a:pPr/>
            <a:r>
              <a:t>Say’s Law and Say’s Recantation</a:t>
            </a:r>
          </a:p>
        </p:txBody>
      </p:sp>
      <p:sp>
        <p:nvSpPr>
          <p:cNvPr id="14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4977">
              <a:spcBef>
                <a:spcPts val="700"/>
              </a:spcBef>
              <a:buSzTx/>
              <a:buNone/>
              <a:defRPr b="1" sz="1860">
                <a:latin typeface="+mj-lt"/>
                <a:ea typeface="+mj-ea"/>
                <a:cs typeface="+mj-cs"/>
                <a:sym typeface="Helvetica"/>
              </a:defRPr>
            </a:pPr>
            <a:r>
              <a:t>Does supply—the decision to produce—create its own demand?</a:t>
            </a:r>
          </a:p>
          <a:p>
            <a:pPr marL="97374" indent="-97374" defTabSz="134977">
              <a:spcBef>
                <a:spcPts val="700"/>
              </a:spcBef>
              <a:defRPr sz="1488">
                <a:latin typeface="Times New Roman"/>
                <a:ea typeface="Times New Roman"/>
                <a:cs typeface="Times New Roman"/>
                <a:sym typeface="Times New Roman"/>
              </a:defRPr>
            </a:pPr>
            <a:r>
              <a:t>Jean-Baptiste Say had claimed back in 1803 that there was no such thing as a “general glut”</a:t>
            </a:r>
          </a:p>
          <a:p>
            <a:pPr lvl="1" marL="243437" indent="-97374" defTabSz="134977">
              <a:spcBef>
                <a:spcPts val="700"/>
              </a:spcBef>
              <a:defRPr sz="1488">
                <a:latin typeface="Times New Roman"/>
                <a:ea typeface="Times New Roman"/>
                <a:cs typeface="Times New Roman"/>
                <a:sym typeface="Times New Roman"/>
              </a:defRPr>
            </a:pPr>
            <a:r>
              <a:t>There can be excess supply for one commodity</a:t>
            </a:r>
          </a:p>
          <a:p>
            <a:pPr lvl="1" marL="243437" indent="-97374" defTabSz="134977">
              <a:spcBef>
                <a:spcPts val="700"/>
              </a:spcBef>
              <a:defRPr sz="1488">
                <a:latin typeface="Times New Roman"/>
                <a:ea typeface="Times New Roman"/>
                <a:cs typeface="Times New Roman"/>
                <a:sym typeface="Times New Roman"/>
              </a:defRPr>
            </a:pPr>
            <a:r>
              <a:t>But it was automatically and necessarily excess demand for another.</a:t>
            </a:r>
          </a:p>
          <a:p>
            <a:pPr marL="97374" indent="-97374" defTabSz="134977">
              <a:spcBef>
                <a:spcPts val="700"/>
              </a:spcBef>
              <a:defRPr sz="1488">
                <a:latin typeface="Times New Roman"/>
                <a:ea typeface="Times New Roman"/>
                <a:cs typeface="Times New Roman"/>
                <a:sym typeface="Times New Roman"/>
              </a:defRPr>
            </a:pPr>
            <a:r>
              <a:t>Workers needed to get “on y’r bike!”</a:t>
            </a:r>
          </a:p>
          <a:p>
            <a:pPr lvl="1" marL="243437" indent="-97374" defTabSz="134977">
              <a:spcBef>
                <a:spcPts val="700"/>
              </a:spcBef>
              <a:defRPr sz="1488">
                <a:latin typeface="Times New Roman"/>
                <a:ea typeface="Times New Roman"/>
                <a:cs typeface="Times New Roman"/>
                <a:sym typeface="Times New Roman"/>
              </a:defRPr>
            </a:pPr>
            <a:r>
              <a:t>As British conservative politician Norman Tebbitt said in 1981</a:t>
            </a:r>
          </a:p>
          <a:p>
            <a:pPr lvl="1" marL="243437" indent="-97374" defTabSz="134977">
              <a:spcBef>
                <a:spcPts val="700"/>
              </a:spcBef>
              <a:defRPr sz="1488">
                <a:latin typeface="Times New Roman"/>
                <a:ea typeface="Times New Roman"/>
                <a:cs typeface="Times New Roman"/>
                <a:sym typeface="Times New Roman"/>
              </a:defRPr>
            </a:pPr>
            <a:r>
              <a:t>And move over to the sectors where there was excess demand. </a:t>
            </a:r>
          </a:p>
          <a:p>
            <a:pPr marL="97374" indent="-97374" defTabSz="134977">
              <a:spcBef>
                <a:spcPts val="700"/>
              </a:spcBef>
              <a:defRPr sz="1488">
                <a:latin typeface="Times New Roman"/>
                <a:ea typeface="Times New Roman"/>
                <a:cs typeface="Times New Roman"/>
                <a:sym typeface="Times New Roman"/>
              </a:defRPr>
            </a:pPr>
            <a:r>
              <a:t>John Stuart Mill in 1829:</a:t>
            </a:r>
          </a:p>
          <a:p>
            <a:pPr lvl="1" marL="243437" indent="-97374" defTabSz="134977">
              <a:spcBef>
                <a:spcPts val="700"/>
              </a:spcBef>
              <a:defRPr sz="1488">
                <a:latin typeface="Times New Roman"/>
                <a:ea typeface="Times New Roman"/>
                <a:cs typeface="Times New Roman"/>
                <a:sym typeface="Times New Roman"/>
              </a:defRPr>
            </a:pPr>
            <a:r>
              <a:t>There could too be a “general glut”. </a:t>
            </a:r>
          </a:p>
          <a:p>
            <a:pPr lvl="1" marL="243437" indent="-97374" defTabSz="134977">
              <a:spcBef>
                <a:spcPts val="700"/>
              </a:spcBef>
              <a:defRPr sz="1488">
                <a:latin typeface="Times New Roman"/>
                <a:ea typeface="Times New Roman"/>
                <a:cs typeface="Times New Roman"/>
                <a:sym typeface="Times New Roman"/>
              </a:defRPr>
            </a:pPr>
            <a:r>
              <a:t>An excess demand for cash was an excess supply of everything else—including labor</a:t>
            </a:r>
          </a:p>
          <a:p>
            <a:pPr marL="97374" indent="-97374" defTabSz="134977">
              <a:spcBef>
                <a:spcPts val="700"/>
              </a:spcBef>
              <a:defRPr sz="1488">
                <a:latin typeface="Times New Roman"/>
                <a:ea typeface="Times New Roman"/>
                <a:cs typeface="Times New Roman"/>
                <a:sym typeface="Times New Roman"/>
              </a:defRPr>
            </a:pPr>
            <a:r>
              <a:t>With an unsatisfied demand for cash, you can either (a) work more and so buy cash, or (b) spend less:</a:t>
            </a:r>
          </a:p>
          <a:p>
            <a:pPr lvl="1" marL="243437" indent="-97374" defTabSz="134977">
              <a:spcBef>
                <a:spcPts val="700"/>
              </a:spcBef>
              <a:defRPr sz="1488">
                <a:latin typeface="Times New Roman"/>
                <a:ea typeface="Times New Roman"/>
                <a:cs typeface="Times New Roman"/>
                <a:sym typeface="Times New Roman"/>
              </a:defRPr>
            </a:pPr>
            <a:r>
              <a:t>With an excess demand for something else, you have to buy cash</a:t>
            </a:r>
          </a:p>
          <a:p>
            <a:pPr lvl="1" marL="243437" indent="-97374" defTabSz="134977">
              <a:spcBef>
                <a:spcPts val="700"/>
              </a:spcBef>
              <a:defRPr sz="1488">
                <a:latin typeface="Times New Roman"/>
                <a:ea typeface="Times New Roman"/>
                <a:cs typeface="Times New Roman"/>
                <a:sym typeface="Times New Roman"/>
              </a:defRPr>
            </a:pPr>
            <a:r>
              <a:t>This asymmetry makes cash special</a:t>
            </a:r>
          </a:p>
          <a:p>
            <a:pPr marL="97374" indent="-97374" defTabSz="134977">
              <a:spcBef>
                <a:spcPts val="700"/>
              </a:spcBef>
              <a:defRPr sz="1488">
                <a:latin typeface="Times New Roman"/>
                <a:ea typeface="Times New Roman"/>
                <a:cs typeface="Times New Roman"/>
                <a:sym typeface="Times New Roman"/>
              </a:defRPr>
            </a:pPr>
          </a:p>
          <a:p>
            <a:pPr marL="97374" indent="-97374" defTabSz="134977">
              <a:spcBef>
                <a:spcPts val="700"/>
              </a:spcBef>
              <a:defRPr sz="1488">
                <a:latin typeface="Times New Roman"/>
                <a:ea typeface="Times New Roman"/>
                <a:cs typeface="Times New Roman"/>
                <a:sym typeface="Times New Roman"/>
              </a:defRPr>
            </a:pPr>
            <a:r>
              <a:t>There are three ways in which an excess demand for cash can emerge</a:t>
            </a:r>
          </a:p>
        </p:txBody>
      </p:sp>
      <p:sp>
        <p:nvSpPr>
          <p:cNvPr id="14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4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4887" y="61093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9951667"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8"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09"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12"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13"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316"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17"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20"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3"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Catch Our Breath…"/>
          <p:cNvSpPr txBox="1"/>
          <p:nvPr>
            <p:ph type="title"/>
          </p:nvPr>
        </p:nvSpPr>
        <p:spPr>
          <a:xfrm>
            <a:off x="276457" y="-1"/>
            <a:ext cx="8572501" cy="1270001"/>
          </a:xfrm>
          <a:prstGeom prst="rect">
            <a:avLst/>
          </a:prstGeom>
        </p:spPr>
        <p:txBody>
          <a:bodyPr/>
          <a:lstStyle/>
          <a:p>
            <a:pPr/>
            <a:r>
              <a:t>Catch Our Breath…</a:t>
            </a:r>
          </a:p>
        </p:txBody>
      </p:sp>
      <p:sp>
        <p:nvSpPr>
          <p:cNvPr id="326"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327"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32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About the Course"/>
          <p:cNvSpPr txBox="1"/>
          <p:nvPr>
            <p:ph type="title" idx="4294967295"/>
          </p:nvPr>
        </p:nvSpPr>
        <p:spPr>
          <a:xfrm>
            <a:off x="277663" y="-3"/>
            <a:ext cx="8572501" cy="1267128"/>
          </a:xfrm>
          <a:prstGeom prst="rect">
            <a:avLst/>
          </a:prstGeom>
        </p:spPr>
        <p:txBody>
          <a:bodyPr lIns="45718" tIns="45718" rIns="45718" bIns="45718"/>
          <a:lstStyle>
            <a:lvl1pPr defTabSz="410764">
              <a:defRPr>
                <a:solidFill>
                  <a:srgbClr val="000080"/>
                </a:solidFill>
              </a:defRPr>
            </a:lvl1pPr>
          </a:lstStyle>
          <a:p>
            <a:pPr/>
            <a:r>
              <a:t>Coronavirus! (March 16)</a:t>
            </a:r>
          </a:p>
        </p:txBody>
      </p:sp>
      <p:sp>
        <p:nvSpPr>
          <p:cNvPr id="331"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4"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35"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36"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9"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40"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41"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Catch Our Breath…"/>
          <p:cNvSpPr txBox="1"/>
          <p:nvPr>
            <p:ph type="title"/>
          </p:nvPr>
        </p:nvSpPr>
        <p:spPr>
          <a:xfrm>
            <a:off x="276457" y="-3"/>
            <a:ext cx="8572501" cy="1270005"/>
          </a:xfrm>
          <a:prstGeom prst="rect">
            <a:avLst/>
          </a:prstGeom>
        </p:spPr>
        <p:txBody>
          <a:bodyPr/>
          <a:lstStyle/>
          <a:p>
            <a:pPr/>
            <a:r>
              <a:t>Notes</a:t>
            </a:r>
          </a:p>
        </p:txBody>
      </p:sp>
      <p:sp>
        <p:nvSpPr>
          <p:cNvPr id="344"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45"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Present at the Creation"/>
          <p:cNvSpPr txBox="1"/>
          <p:nvPr>
            <p:ph type="title"/>
          </p:nvPr>
        </p:nvSpPr>
        <p:spPr>
          <a:xfrm>
            <a:off x="124795" y="-1"/>
            <a:ext cx="8890001" cy="1261271"/>
          </a:xfrm>
          <a:prstGeom prst="rect">
            <a:avLst/>
          </a:prstGeom>
        </p:spPr>
        <p:txBody>
          <a:bodyPr/>
          <a:lstStyle>
            <a:lvl1pPr defTabSz="382675">
              <a:defRPr sz="6696"/>
            </a:lvl1pPr>
          </a:lstStyle>
          <a:p>
            <a:pPr/>
            <a:r>
              <a:t>A Monetarist Depression</a:t>
            </a:r>
          </a:p>
        </p:txBody>
      </p:sp>
      <p:sp>
        <p:nvSpPr>
          <p:cNvPr id="14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2465">
              <a:spcBef>
                <a:spcPts val="1100"/>
              </a:spcBef>
              <a:buSzTx/>
              <a:buNone/>
              <a:defRPr b="1" sz="2790">
                <a:latin typeface="+mj-lt"/>
                <a:ea typeface="+mj-ea"/>
                <a:cs typeface="+mj-cs"/>
                <a:sym typeface="Helvetica"/>
              </a:defRPr>
            </a:pPr>
            <a:r>
              <a:t>A fall in the money stock (or a rise in money demand)</a:t>
            </a:r>
          </a:p>
          <a:p>
            <a:pPr marL="146062" indent="-146062" defTabSz="202465">
              <a:spcBef>
                <a:spcPts val="1100"/>
              </a:spcBef>
              <a:defRPr sz="2232">
                <a:latin typeface="Times New Roman"/>
                <a:ea typeface="Times New Roman"/>
                <a:cs typeface="Times New Roman"/>
                <a:sym typeface="Times New Roman"/>
              </a:defRPr>
            </a:pPr>
            <a:r>
              <a:t>Excess demand for cash</a:t>
            </a:r>
          </a:p>
          <a:p>
            <a:pPr marL="146062" indent="-146062" defTabSz="202465">
              <a:spcBef>
                <a:spcPts val="1100"/>
              </a:spcBef>
              <a:defRPr sz="2232">
                <a:latin typeface="Times New Roman"/>
                <a:ea typeface="Times New Roman"/>
                <a:cs typeface="Times New Roman"/>
                <a:sym typeface="Times New Roman"/>
              </a:defRPr>
            </a:pPr>
            <a:r>
              <a:t>To raise cash:</a:t>
            </a:r>
          </a:p>
          <a:p>
            <a:pPr lvl="1" marL="365156" indent="-146062" defTabSz="202465">
              <a:spcBef>
                <a:spcPts val="1100"/>
              </a:spcBef>
              <a:defRPr sz="2232">
                <a:latin typeface="Times New Roman"/>
                <a:ea typeface="Times New Roman"/>
                <a:cs typeface="Times New Roman"/>
                <a:sym typeface="Times New Roman"/>
              </a:defRPr>
            </a:pPr>
            <a:r>
              <a:t>People cut back on spending</a:t>
            </a:r>
          </a:p>
          <a:p>
            <a:pPr lvl="1" marL="365156" indent="-146062" defTabSz="202465">
              <a:spcBef>
                <a:spcPts val="1100"/>
              </a:spcBef>
              <a:defRPr sz="2232">
                <a:latin typeface="Times New Roman"/>
                <a:ea typeface="Times New Roman"/>
                <a:cs typeface="Times New Roman"/>
                <a:sym typeface="Times New Roman"/>
              </a:defRPr>
            </a:pPr>
            <a:r>
              <a:t>People sell interest-bearing assets</a:t>
            </a:r>
          </a:p>
          <a:p>
            <a:pPr marL="146062" indent="-146062" defTabSz="202465">
              <a:spcBef>
                <a:spcPts val="1100"/>
              </a:spcBef>
              <a:defRPr sz="2232">
                <a:latin typeface="Times New Roman"/>
                <a:ea typeface="Times New Roman"/>
                <a:cs typeface="Times New Roman"/>
                <a:sym typeface="Times New Roman"/>
              </a:defRPr>
            </a:pPr>
            <a:r>
              <a:t>Everything has to add up!</a:t>
            </a:r>
          </a:p>
          <a:p>
            <a:pPr marL="146062" indent="-146062" defTabSz="202465">
              <a:spcBef>
                <a:spcPts val="1100"/>
              </a:spcBef>
              <a:defRPr sz="2232">
                <a:latin typeface="Times New Roman"/>
                <a:ea typeface="Times New Roman"/>
                <a:cs typeface="Times New Roman"/>
                <a:sym typeface="Times New Roman"/>
              </a:defRPr>
            </a:pPr>
            <a:r>
              <a:t>Prices of interest-bearing assets fall</a:t>
            </a:r>
          </a:p>
          <a:p>
            <a:pPr marL="146062" indent="-146062" defTabSz="202465">
              <a:spcBef>
                <a:spcPts val="1100"/>
              </a:spcBef>
              <a:defRPr sz="2232">
                <a:latin typeface="Times New Roman"/>
                <a:ea typeface="Times New Roman"/>
                <a:cs typeface="Times New Roman"/>
                <a:sym typeface="Times New Roman"/>
              </a:defRPr>
            </a:pPr>
            <a:r>
              <a:t>Interest rates on interest-bearing assets rise</a:t>
            </a:r>
          </a:p>
          <a:p>
            <a:pPr marL="146062" indent="-146062" defTabSz="202465">
              <a:spcBef>
                <a:spcPts val="1100"/>
              </a:spcBef>
              <a:defRPr sz="2232">
                <a:latin typeface="Times New Roman"/>
                <a:ea typeface="Times New Roman"/>
                <a:cs typeface="Times New Roman"/>
                <a:sym typeface="Times New Roman"/>
              </a:defRPr>
            </a:pPr>
            <a:r>
              <a:t>High unemployment and high interest rates</a:t>
            </a:r>
          </a:p>
        </p:txBody>
      </p:sp>
      <p:sp>
        <p:nvSpPr>
          <p:cNvPr id="14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8" y="60580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4010002"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9"/>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348"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49"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Preview: Next Time"/>
          <p:cNvSpPr txBox="1"/>
          <p:nvPr>
            <p:ph type="title" idx="4294967295"/>
          </p:nvPr>
        </p:nvSpPr>
        <p:spPr>
          <a:xfrm>
            <a:off x="277663" y="-3"/>
            <a:ext cx="8572501" cy="1267128"/>
          </a:xfrm>
          <a:prstGeom prst="rect">
            <a:avLst/>
          </a:prstGeom>
        </p:spPr>
        <p:txBody>
          <a:bodyPr lIns="45718" tIns="45718" rIns="45718" bIns="45718"/>
          <a:lstStyle>
            <a:lvl1pPr defTabSz="406908">
              <a:defRPr sz="5300">
                <a:uFill>
                  <a:solidFill>
                    <a:srgbClr val="000000"/>
                  </a:solidFill>
                </a:uFill>
              </a:defRPr>
            </a:lvl1pPr>
          </a:lstStyle>
          <a:p>
            <a:pPr/>
            <a:r>
              <a:t>Review: The Broad Sweep</a:t>
            </a:r>
          </a:p>
        </p:txBody>
      </p:sp>
      <p:sp>
        <p:nvSpPr>
          <p:cNvPr id="352"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53"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56"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357"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60" name="On to Chapter 3: Globalizing the World, 1870-1914 (&amp; Eichengreen, 1&amp;2):…"/>
          <p:cNvSpPr txBox="1"/>
          <p:nvPr>
            <p:ph type="body" sz="quarter" idx="4294967295"/>
          </p:nvPr>
        </p:nvSpPr>
        <p:spPr>
          <a:xfrm>
            <a:off x="277663" y="1044197"/>
            <a:ext cx="8572501" cy="834636"/>
          </a:xfrm>
          <a:prstGeom prst="rect">
            <a:avLst/>
          </a:prstGeom>
        </p:spPr>
        <p:txBody>
          <a:bodyPr lIns="45718" tIns="45718" rIns="45718" bIns="45718" anchor="t"/>
          <a:lstStyle/>
          <a:p>
            <a:pPr marL="0" indent="0" defTabSz="275050">
              <a:spcBef>
                <a:spcPts val="0"/>
              </a:spcBef>
              <a:buSzTx/>
              <a:buNone/>
              <a:defRPr b="1" sz="1400">
                <a:uFill>
                  <a:solidFill>
                    <a:srgbClr val="000000"/>
                  </a:solidFill>
                </a:uFill>
                <a:latin typeface="+mj-lt"/>
                <a:ea typeface="+mj-ea"/>
                <a:cs typeface="+mj-cs"/>
                <a:sym typeface="Helvetica"/>
              </a:defRPr>
            </a:pPr>
            <a:r>
              <a:t>1914-1938, 1870-1913, &amp; 1938-1973</a:t>
            </a:r>
          </a:p>
          <a:p>
            <a:pPr marL="0" indent="0" defTabSz="275050">
              <a:spcBef>
                <a:spcPts val="0"/>
              </a:spcBef>
              <a:buSzTx/>
              <a:buNone/>
              <a:defRPr b="1" sz="1400">
                <a:uFill>
                  <a:solidFill>
                    <a:srgbClr val="000000"/>
                  </a:solidFill>
                </a:uFill>
                <a:latin typeface="+mj-lt"/>
                <a:ea typeface="+mj-ea"/>
                <a:cs typeface="+mj-cs"/>
                <a:sym typeface="Helvetica"/>
              </a:defRPr>
            </a:pP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Slows again after 1973</a:t>
            </a:r>
          </a:p>
        </p:txBody>
      </p:sp>
      <p:pic>
        <p:nvPicPr>
          <p:cNvPr id="361" name="Image" descr="Image"/>
          <p:cNvPicPr>
            <a:picLocks noChangeAspect="1"/>
          </p:cNvPicPr>
          <p:nvPr/>
        </p:nvPicPr>
        <p:blipFill>
          <a:blip r:embed="rId2">
            <a:extLst/>
          </a:blip>
          <a:stretch>
            <a:fillRect/>
          </a:stretch>
        </p:blipFill>
        <p:spPr>
          <a:xfrm>
            <a:off x="445303" y="1878832"/>
            <a:ext cx="3205410" cy="2376885"/>
          </a:xfrm>
          <a:prstGeom prst="rect">
            <a:avLst/>
          </a:prstGeom>
          <a:ln w="12700">
            <a:miter lim="400000"/>
          </a:ln>
        </p:spPr>
      </p:pic>
      <p:pic>
        <p:nvPicPr>
          <p:cNvPr id="362" name="Image" descr="Image"/>
          <p:cNvPicPr>
            <a:picLocks noChangeAspect="1"/>
          </p:cNvPicPr>
          <p:nvPr/>
        </p:nvPicPr>
        <p:blipFill>
          <a:blip r:embed="rId3">
            <a:extLst/>
          </a:blip>
          <a:srcRect l="0" t="0" r="32938" b="0"/>
          <a:stretch>
            <a:fillRect/>
          </a:stretch>
        </p:blipFill>
        <p:spPr>
          <a:xfrm>
            <a:off x="4854823" y="1878832"/>
            <a:ext cx="3995490" cy="2516708"/>
          </a:xfrm>
          <a:prstGeom prst="rect">
            <a:avLst/>
          </a:prstGeom>
          <a:ln w="12700">
            <a:miter lim="400000"/>
          </a:ln>
        </p:spPr>
      </p:pic>
      <p:pic>
        <p:nvPicPr>
          <p:cNvPr id="363" name="Image" descr="Image"/>
          <p:cNvPicPr>
            <a:picLocks noChangeAspect="1"/>
          </p:cNvPicPr>
          <p:nvPr/>
        </p:nvPicPr>
        <p:blipFill>
          <a:blip r:embed="rId4">
            <a:extLst/>
          </a:blip>
          <a:stretch>
            <a:fillRect/>
          </a:stretch>
        </p:blipFill>
        <p:spPr>
          <a:xfrm>
            <a:off x="690024" y="4493166"/>
            <a:ext cx="4164800" cy="1938562"/>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6"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9"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Review: The Belle Époque Broken"/>
          <p:cNvSpPr txBox="1"/>
          <p:nvPr>
            <p:ph type="title" idx="4294967295"/>
          </p:nvPr>
        </p:nvSpPr>
        <p:spPr>
          <a:xfrm>
            <a:off x="457199" y="-2"/>
            <a:ext cx="8234348" cy="1094175"/>
          </a:xfrm>
          <a:prstGeom prst="rect">
            <a:avLst/>
          </a:prstGeom>
        </p:spPr>
        <p:txBody>
          <a:bodyPr lIns="50800" tIns="50800" rIns="50800" bIns="50800"/>
          <a:lstStyle/>
          <a:p>
            <a:pPr lvl="1" defTabSz="287534">
              <a:defRPr sz="3900"/>
            </a:pPr>
            <a:r>
              <a:t>Review: The Belle Époque Broken</a:t>
            </a:r>
          </a:p>
        </p:txBody>
      </p:sp>
      <p:sp>
        <p:nvSpPr>
          <p:cNvPr id="372"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343813">
              <a:spcBef>
                <a:spcPts val="0"/>
              </a:spcBef>
              <a:buSzTx/>
              <a:buNone/>
              <a:defRPr b="1" sz="1700">
                <a:uFill>
                  <a:solidFill>
                    <a:srgbClr val="000000"/>
                  </a:solidFill>
                </a:uFill>
                <a:latin typeface="+mj-lt"/>
                <a:ea typeface="+mj-ea"/>
                <a:cs typeface="+mj-cs"/>
                <a:sym typeface="Helvetica"/>
              </a:defRPr>
            </a:pPr>
            <a:r>
              <a:t>John Maynard Keynes:</a:t>
            </a:r>
          </a:p>
          <a:p>
            <a:pPr marL="0" indent="0" defTabSz="343813">
              <a:spcBef>
                <a:spcPts val="0"/>
              </a:spcBef>
              <a:buSzTx/>
              <a:buNone/>
              <a:defRPr b="1" sz="1700">
                <a:uFill>
                  <a:solidFill>
                    <a:srgbClr val="000000"/>
                  </a:solidFill>
                </a:uFill>
                <a:latin typeface="+mj-lt"/>
                <a:ea typeface="+mj-ea"/>
                <a:cs typeface="+mj-cs"/>
                <a:sym typeface="Helvetica"/>
              </a:defRPr>
            </a:pPr>
          </a:p>
          <a:p>
            <a:pPr marL="289748" indent="-289748" defTabSz="731519">
              <a:spcBef>
                <a:spcPts val="600"/>
              </a:spcBef>
              <a:defRPr sz="190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19">
              <a:spcBef>
                <a:spcPts val="600"/>
              </a:spcBef>
              <a:defRPr sz="190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19">
              <a:spcBef>
                <a:spcPts val="600"/>
              </a:spcBef>
              <a:defRPr sz="190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Aristocracy &amp; Social Democracy"/>
          <p:cNvSpPr txBox="1"/>
          <p:nvPr>
            <p:ph type="title" idx="4294967295"/>
          </p:nvPr>
        </p:nvSpPr>
        <p:spPr>
          <a:xfrm>
            <a:off x="457199" y="-2"/>
            <a:ext cx="8234348" cy="1094175"/>
          </a:xfrm>
          <a:prstGeom prst="rect">
            <a:avLst/>
          </a:prstGeom>
        </p:spPr>
        <p:txBody>
          <a:bodyPr lIns="50800" tIns="50800" rIns="50800" bIns="50800"/>
          <a:lstStyle/>
          <a:p>
            <a:pPr lvl="1" defTabSz="303965">
              <a:defRPr sz="4100">
                <a:solidFill>
                  <a:srgbClr val="000080"/>
                </a:solidFill>
              </a:defRPr>
            </a:pPr>
            <a:r>
              <a:t>Aristocracy &amp; Social Democracy</a:t>
            </a:r>
          </a:p>
        </p:txBody>
      </p:sp>
      <p:sp>
        <p:nvSpPr>
          <p:cNvPr id="375" name="The aristocrats had rolled the dice:…"/>
          <p:cNvSpPr txBox="1"/>
          <p:nvPr>
            <p:ph type="body" idx="4294967295"/>
          </p:nvPr>
        </p:nvSpPr>
        <p:spPr>
          <a:xfrm>
            <a:off x="457199" y="1094170"/>
            <a:ext cx="8234348" cy="5244065"/>
          </a:xfrm>
          <a:prstGeom prst="rect">
            <a:avLst/>
          </a:prstGeom>
        </p:spPr>
        <p:txBody>
          <a:bodyPr lIns="50800" tIns="50800" rIns="50800" bIns="50800" anchor="t"/>
          <a:lstStyle/>
          <a:p>
            <a:pPr marL="0" indent="0" defTabSz="253563">
              <a:spcBef>
                <a:spcPts val="0"/>
              </a:spcBef>
              <a:buSzTx/>
              <a:buNone/>
              <a:defRPr b="1" sz="1200">
                <a:uFill>
                  <a:solidFill>
                    <a:srgbClr val="000000"/>
                  </a:solidFill>
                </a:uFill>
                <a:latin typeface="+mj-lt"/>
                <a:ea typeface="+mj-ea"/>
                <a:cs typeface="+mj-cs"/>
                <a:sym typeface="Helvetica"/>
              </a:defRPr>
            </a:pPr>
            <a:r>
              <a:t>The aristocrats had rolled the dice:</a:t>
            </a:r>
          </a:p>
          <a:p>
            <a:pPr marL="213688" indent="-213688" defTabSz="539494">
              <a:spcBef>
                <a:spcPts val="400"/>
              </a:spcBef>
              <a:defRPr sz="1400">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8" indent="-213688" defTabSz="539494">
              <a:spcBef>
                <a:spcPts val="400"/>
              </a:spcBef>
              <a:defRPr sz="1400">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8" indent="-213688" defTabSz="539494">
              <a:spcBef>
                <a:spcPts val="400"/>
              </a:spcBef>
              <a:defRPr sz="1400">
                <a:uFill>
                  <a:solidFill>
                    <a:srgbClr val="000000"/>
                  </a:solidFill>
                </a:uFill>
                <a:latin typeface="Calibri"/>
                <a:ea typeface="Calibri"/>
                <a:cs typeface="Calibri"/>
                <a:sym typeface="Calibri"/>
              </a:defRPr>
            </a:pPr>
            <a:r>
              <a:t>Landed, aristocratic, military elites had control of many of the levers of propaganda and power…</a:t>
            </a:r>
          </a:p>
          <a:p>
            <a:pPr marL="213688" indent="-213688" defTabSz="539494">
              <a:spcBef>
                <a:spcPts val="400"/>
              </a:spcBef>
              <a:defRPr sz="1400">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8" indent="-213688" defTabSz="539494">
              <a:spcBef>
                <a:spcPts val="400"/>
              </a:spcBef>
              <a:defRPr sz="1400">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8" indent="-213688" defTabSz="539494">
              <a:spcBef>
                <a:spcPts val="400"/>
              </a:spcBef>
              <a:defRPr sz="1400">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8" indent="-213688" defTabSz="539494">
              <a:spcBef>
                <a:spcPts val="400"/>
              </a:spcBef>
              <a:defRPr sz="1400">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None/>
              <a:defRPr b="1" sz="1200">
                <a:uFill>
                  <a:solidFill>
                    <a:srgbClr val="000000"/>
                  </a:solidFill>
                </a:uFill>
                <a:latin typeface="+mj-lt"/>
                <a:ea typeface="+mj-ea"/>
                <a:cs typeface="+mj-cs"/>
                <a:sym typeface="Helvetica"/>
              </a:defRPr>
            </a:pPr>
          </a:p>
          <a:p>
            <a:pPr marL="0" indent="0" defTabSz="253563">
              <a:spcBef>
                <a:spcPts val="0"/>
              </a:spcBef>
              <a:buSzTx/>
              <a:buNone/>
              <a:defRPr b="1" sz="1200">
                <a:uFill>
                  <a:solidFill>
                    <a:srgbClr val="000000"/>
                  </a:solidFill>
                </a:uFill>
                <a:latin typeface="+mj-lt"/>
                <a:ea typeface="+mj-ea"/>
                <a:cs typeface="+mj-cs"/>
                <a:sym typeface="Helvetica"/>
              </a:defRPr>
            </a:pPr>
            <a:r>
              <a:t>Social democrats picked up the chips:</a:t>
            </a:r>
          </a:p>
          <a:p>
            <a:pPr marL="213688" indent="-213688" defTabSz="539494">
              <a:spcBef>
                <a:spcPts val="400"/>
              </a:spcBef>
              <a:defRPr sz="1400">
                <a:uFill>
                  <a:solidFill>
                    <a:srgbClr val="000000"/>
                  </a:solidFill>
                </a:uFill>
                <a:latin typeface="Calibri"/>
                <a:ea typeface="Calibri"/>
                <a:cs typeface="Calibri"/>
                <a:sym typeface="Calibri"/>
              </a:defRPr>
            </a:pPr>
            <a:r>
              <a:t>Expanded suffrage…</a:t>
            </a:r>
          </a:p>
          <a:p>
            <a:pPr marL="213688" indent="-213688" defTabSz="539494">
              <a:spcBef>
                <a:spcPts val="400"/>
              </a:spcBef>
              <a:defRPr sz="1400">
                <a:uFill>
                  <a:solidFill>
                    <a:srgbClr val="000000"/>
                  </a:solidFill>
                </a:uFill>
                <a:latin typeface="Calibri"/>
                <a:ea typeface="Calibri"/>
                <a:cs typeface="Calibri"/>
                <a:sym typeface="Calibri"/>
              </a:defRPr>
            </a:pPr>
            <a:r>
              <a:t>Proportional representation…</a:t>
            </a:r>
          </a:p>
          <a:p>
            <a:pPr marL="213688" indent="-213688" defTabSz="539494">
              <a:spcBef>
                <a:spcPts val="400"/>
              </a:spcBef>
              <a:defRPr sz="1400">
                <a:uFill>
                  <a:solidFill>
                    <a:srgbClr val="000000"/>
                  </a:solidFill>
                </a:uFill>
                <a:latin typeface="Calibri"/>
                <a:ea typeface="Calibri"/>
                <a:cs typeface="Calibri"/>
                <a:sym typeface="Calibri"/>
              </a:defRPr>
            </a:pPr>
            <a:r>
              <a:t>“Lands fit for heroes…”</a:t>
            </a:r>
          </a:p>
          <a:p>
            <a:pPr marL="213688" indent="-213688" defTabSz="539494">
              <a:spcBef>
                <a:spcPts val="400"/>
              </a:spcBef>
              <a:defRPr sz="1400">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Reparations, Taxes, and Inflation"/>
          <p:cNvSpPr txBox="1"/>
          <p:nvPr>
            <p:ph type="title" idx="4294967295"/>
          </p:nvPr>
        </p:nvSpPr>
        <p:spPr>
          <a:xfrm>
            <a:off x="457199" y="-2"/>
            <a:ext cx="8234348" cy="1094175"/>
          </a:xfrm>
          <a:prstGeom prst="rect">
            <a:avLst/>
          </a:prstGeom>
        </p:spPr>
        <p:txBody>
          <a:bodyPr lIns="50800" tIns="50800" rIns="50800" bIns="50800"/>
          <a:lstStyle/>
          <a:p>
            <a:pPr lvl="1" defTabSz="299858">
              <a:defRPr sz="4000">
                <a:solidFill>
                  <a:srgbClr val="000080"/>
                </a:solidFill>
              </a:defRPr>
            </a:pPr>
            <a:r>
              <a:t>Reparations, Taxes, and Inflation</a:t>
            </a:r>
          </a:p>
        </p:txBody>
      </p:sp>
      <p:sp>
        <p:nvSpPr>
          <p:cNvPr id="378" name="Reparations…"/>
          <p:cNvSpPr txBox="1"/>
          <p:nvPr>
            <p:ph type="body" idx="4294967295"/>
          </p:nvPr>
        </p:nvSpPr>
        <p:spPr>
          <a:xfrm>
            <a:off x="457199" y="1094170"/>
            <a:ext cx="8234348" cy="5244065"/>
          </a:xfrm>
          <a:prstGeom prst="rect">
            <a:avLst/>
          </a:prstGeom>
        </p:spPr>
        <p:txBody>
          <a:bodyPr lIns="50800" tIns="50800" rIns="50800" bIns="50800" anchor="t"/>
          <a:lstStyle/>
          <a:p>
            <a:pPr marL="0" indent="0" defTabSz="257860">
              <a:spcBef>
                <a:spcPts val="0"/>
              </a:spcBef>
              <a:buSzTx/>
              <a:buNone/>
              <a:defRPr b="1" sz="1300">
                <a:uFill>
                  <a:solidFill>
                    <a:srgbClr val="000000"/>
                  </a:solidFill>
                </a:uFill>
                <a:latin typeface="+mj-lt"/>
                <a:ea typeface="+mj-ea"/>
                <a:cs typeface="+mj-cs"/>
                <a:sym typeface="Helvetica"/>
              </a:defRPr>
            </a:pPr>
            <a:r>
              <a:t>Reparations</a:t>
            </a:r>
          </a:p>
          <a:p>
            <a:pPr marL="217311" indent="-217311" defTabSz="548640">
              <a:spcBef>
                <a:spcPts val="500"/>
              </a:spcBef>
              <a:defRPr sz="140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0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0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0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0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None/>
              <a:defRPr b="1" sz="1300">
                <a:uFill>
                  <a:solidFill>
                    <a:srgbClr val="000000"/>
                  </a:solidFill>
                </a:uFill>
                <a:latin typeface="+mj-lt"/>
                <a:ea typeface="+mj-ea"/>
                <a:cs typeface="+mj-cs"/>
                <a:sym typeface="Helvetica"/>
              </a:defRPr>
            </a:pPr>
          </a:p>
          <a:p>
            <a:pPr marL="0" indent="0" defTabSz="257860">
              <a:spcBef>
                <a:spcPts val="0"/>
              </a:spcBef>
              <a:buSzTx/>
              <a:buNone/>
              <a:defRPr b="1" sz="1300">
                <a:uFill>
                  <a:solidFill>
                    <a:srgbClr val="000000"/>
                  </a:solidFill>
                </a:uFill>
                <a:latin typeface="+mj-lt"/>
                <a:ea typeface="+mj-ea"/>
                <a:cs typeface="+mj-cs"/>
                <a:sym typeface="Helvetica"/>
              </a:defRPr>
            </a:pPr>
            <a:r>
              <a:t>Taxes</a:t>
            </a:r>
          </a:p>
          <a:p>
            <a:pPr marL="217311" indent="-217311" defTabSz="548640">
              <a:spcBef>
                <a:spcPts val="500"/>
              </a:spcBef>
              <a:defRPr sz="140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0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00">
                <a:uFill>
                  <a:solidFill>
                    <a:srgbClr val="000000"/>
                  </a:solidFill>
                </a:uFill>
                <a:latin typeface="Calibri"/>
                <a:ea typeface="Calibri"/>
                <a:cs typeface="Calibri"/>
                <a:sym typeface="Calibri"/>
              </a:defRPr>
            </a:pPr>
            <a:r>
              <a:t>Class war…</a:t>
            </a:r>
          </a:p>
          <a:p>
            <a:pPr marL="217311" indent="-217311" defTabSz="548640">
              <a:spcBef>
                <a:spcPts val="500"/>
              </a:spcBef>
              <a:defRPr sz="1400">
                <a:uFill>
                  <a:solidFill>
                    <a:srgbClr val="000000"/>
                  </a:solidFill>
                </a:uFill>
                <a:latin typeface="Calibri"/>
                <a:ea typeface="Calibri"/>
                <a:cs typeface="Calibri"/>
                <a:sym typeface="Calibri"/>
              </a:defRPr>
            </a:pPr>
          </a:p>
          <a:p>
            <a:pPr marL="0" indent="0" defTabSz="257860">
              <a:spcBef>
                <a:spcPts val="0"/>
              </a:spcBef>
              <a:buSzTx/>
              <a:buNone/>
              <a:defRPr b="1" sz="1300">
                <a:uFill>
                  <a:solidFill>
                    <a:srgbClr val="000000"/>
                  </a:solidFill>
                </a:uFill>
                <a:latin typeface="+mj-lt"/>
                <a:ea typeface="+mj-ea"/>
                <a:cs typeface="+mj-cs"/>
                <a:sym typeface="Helvetica"/>
              </a:defRPr>
            </a:pPr>
            <a:r>
              <a:t>Inflation</a:t>
            </a:r>
          </a:p>
          <a:p>
            <a:pPr marL="217311" indent="-217311" defTabSz="548640">
              <a:spcBef>
                <a:spcPts val="500"/>
              </a:spcBef>
              <a:defRPr sz="1400">
                <a:uFill>
                  <a:solidFill>
                    <a:srgbClr val="000000"/>
                  </a:solidFill>
                </a:uFill>
                <a:latin typeface="Calibri"/>
                <a:ea typeface="Calibri"/>
                <a:cs typeface="Calibri"/>
                <a:sym typeface="Calibri"/>
              </a:defRPr>
            </a:pPr>
            <a:r>
              <a:t>U.S.: price level x1.5</a:t>
            </a:r>
          </a:p>
          <a:p>
            <a:pPr marL="217311" indent="-217311" defTabSz="548640">
              <a:spcBef>
                <a:spcPts val="500"/>
              </a:spcBef>
              <a:defRPr sz="140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0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0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0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0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Keynes’s Protest"/>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a:t>
            </a:r>
          </a:p>
        </p:txBody>
      </p:sp>
      <p:sp>
        <p:nvSpPr>
          <p:cNvPr id="381" name="Jan Christian Smut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Jan Christian Smuts: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esent at the Creation"/>
          <p:cNvSpPr txBox="1"/>
          <p:nvPr>
            <p:ph type="title"/>
          </p:nvPr>
        </p:nvSpPr>
        <p:spPr>
          <a:xfrm>
            <a:off x="124795" y="-1"/>
            <a:ext cx="8890001" cy="1261271"/>
          </a:xfrm>
          <a:prstGeom prst="rect">
            <a:avLst/>
          </a:prstGeom>
        </p:spPr>
        <p:txBody>
          <a:bodyPr/>
          <a:lstStyle>
            <a:lvl1pPr defTabSz="399134">
              <a:defRPr sz="6984"/>
            </a:lvl1pPr>
          </a:lstStyle>
          <a:p>
            <a:pPr/>
            <a:r>
              <a:t>A Keynesian Depression</a:t>
            </a:r>
          </a:p>
        </p:txBody>
      </p:sp>
      <p:sp>
        <p:nvSpPr>
          <p:cNvPr id="15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A fall in the stock of savings vehicles for transferring wealth into the future</a:t>
            </a:r>
          </a:p>
          <a:p>
            <a:pPr marL="135068" indent="-135068" defTabSz="187226">
              <a:spcBef>
                <a:spcPts val="1000"/>
              </a:spcBef>
              <a:defRPr sz="2064">
                <a:latin typeface="Times New Roman"/>
                <a:ea typeface="Times New Roman"/>
                <a:cs typeface="Times New Roman"/>
                <a:sym typeface="Times New Roman"/>
              </a:defRPr>
            </a:pPr>
            <a:r>
              <a:t>Interest rates fall</a:t>
            </a:r>
          </a:p>
          <a:p>
            <a:pPr marL="135068" indent="-135068" defTabSz="187226">
              <a:spcBef>
                <a:spcPts val="1000"/>
              </a:spcBef>
              <a:defRPr sz="2064">
                <a:latin typeface="Times New Roman"/>
                <a:ea typeface="Times New Roman"/>
                <a:cs typeface="Times New Roman"/>
                <a:sym typeface="Times New Roman"/>
              </a:defRPr>
            </a:pPr>
            <a:r>
              <a:t>Cash then looks like an attractive savings vehicle</a:t>
            </a:r>
          </a:p>
          <a:p>
            <a:pPr marL="135068" indent="-135068" defTabSz="187226">
              <a:spcBef>
                <a:spcPts val="1000"/>
              </a:spcBef>
              <a:defRPr sz="2064">
                <a:latin typeface="Times New Roman"/>
                <a:ea typeface="Times New Roman"/>
                <a:cs typeface="Times New Roman"/>
                <a:sym typeface="Times New Roman"/>
              </a:defRPr>
            </a:pPr>
            <a:r>
              <a:t>Cash pushed into service as “speculative” balances</a:t>
            </a:r>
          </a:p>
          <a:p>
            <a:pPr marL="135068" indent="-135068" defTabSz="187226">
              <a:spcBef>
                <a:spcPts val="1000"/>
              </a:spcBef>
              <a:defRPr sz="2064">
                <a:latin typeface="Times New Roman"/>
                <a:ea typeface="Times New Roman"/>
                <a:cs typeface="Times New Roman"/>
                <a:sym typeface="Times New Roman"/>
              </a:defRPr>
            </a:pPr>
            <a:r>
              <a:t>“Transaction” balances are scarce</a:t>
            </a:r>
          </a:p>
          <a:p>
            <a:pPr marL="135068" indent="-135068" defTabSz="187226">
              <a:spcBef>
                <a:spcPts val="1000"/>
              </a:spcBef>
              <a:defRPr sz="2064">
                <a:latin typeface="Times New Roman"/>
                <a:ea typeface="Times New Roman"/>
                <a:cs typeface="Times New Roman"/>
                <a:sym typeface="Times New Roman"/>
              </a:defRPr>
            </a:pPr>
            <a:r>
              <a:t>Best cure: government borrows money and uses it to buy stuff:</a:t>
            </a:r>
          </a:p>
          <a:p>
            <a:pPr lvl="1" marL="337671" indent="-135068" defTabSz="187226">
              <a:spcBef>
                <a:spcPts val="1000"/>
              </a:spcBef>
              <a:defRPr sz="2064">
                <a:latin typeface="Times New Roman"/>
                <a:ea typeface="Times New Roman"/>
                <a:cs typeface="Times New Roman"/>
                <a:sym typeface="Times New Roman"/>
              </a:defRPr>
            </a:pPr>
            <a:r>
              <a:t>Borrowing money creates more savings vehicles</a:t>
            </a:r>
          </a:p>
          <a:p>
            <a:pPr lvl="1" marL="337671" indent="-135068" defTabSz="187226">
              <a:spcBef>
                <a:spcPts val="1000"/>
              </a:spcBef>
              <a:defRPr sz="2064">
                <a:latin typeface="Times New Roman"/>
                <a:ea typeface="Times New Roman"/>
                <a:cs typeface="Times New Roman"/>
                <a:sym typeface="Times New Roman"/>
              </a:defRPr>
            </a:pPr>
            <a:r>
              <a:t>Those push cash back into its transactions-balance role</a:t>
            </a:r>
          </a:p>
          <a:p>
            <a:pPr lvl="1" marL="337671" indent="-135068" defTabSz="187226">
              <a:spcBef>
                <a:spcPts val="1000"/>
              </a:spcBef>
              <a:defRPr sz="2064">
                <a:latin typeface="Times New Roman"/>
                <a:ea typeface="Times New Roman"/>
                <a:cs typeface="Times New Roman"/>
                <a:sym typeface="Times New Roman"/>
              </a:defRPr>
            </a:pPr>
            <a:r>
              <a:t>Buying stuff puts people to work directly</a:t>
            </a:r>
          </a:p>
          <a:p>
            <a:pPr marL="135068" indent="-135068" defTabSz="187226">
              <a:spcBef>
                <a:spcPts val="1000"/>
              </a:spcBef>
              <a:defRPr sz="2064">
                <a:latin typeface="Times New Roman"/>
                <a:ea typeface="Times New Roman"/>
                <a:cs typeface="Times New Roman"/>
                <a:sym typeface="Times New Roman"/>
              </a:defRPr>
            </a:pPr>
            <a:r>
              <a:t>Also: restore confidence so business creates more savings vehicles</a:t>
            </a:r>
          </a:p>
        </p:txBody>
      </p:sp>
      <p:sp>
        <p:nvSpPr>
          <p:cNvPr id="15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5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2" y="60965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0426666"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Keynes’s Protest II"/>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 II</a:t>
            </a:r>
          </a:p>
        </p:txBody>
      </p:sp>
      <p:sp>
        <p:nvSpPr>
          <p:cNvPr id="384"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John Maynard Keynes: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87" name="On to Chapter 3: Globalizing the World, 1870-1914 (&amp; Eichengreen, 1&amp;2):…"/>
          <p:cNvSpPr txBox="1"/>
          <p:nvPr>
            <p:ph type="body" idx="4294967295"/>
          </p:nvPr>
        </p:nvSpPr>
        <p:spPr>
          <a:xfrm>
            <a:off x="277662" y="1267120"/>
            <a:ext cx="4894214"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Nationalism</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88" name="battleship_queen_elizabeth_-_Google_Search.png" descr="battleship_queen_elizabeth_-_Google_Search.png"/>
          <p:cNvPicPr>
            <a:picLocks noChangeAspect="1"/>
          </p:cNvPicPr>
          <p:nvPr/>
        </p:nvPicPr>
        <p:blipFill>
          <a:blip r:embed="rId2">
            <a:extLst/>
          </a:blip>
          <a:stretch>
            <a:fillRect/>
          </a:stretch>
        </p:blipFill>
        <p:spPr>
          <a:xfrm>
            <a:off x="5171873" y="1267123"/>
            <a:ext cx="3519674" cy="5310026"/>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he Catastrophe of World War I: Origin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91" name="In the summer of 1914 the empires of Russia and Austria-Hungary are skirmishing diplomatically and threatening each other militarily about the latest Balkan crisis…"/>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19">
              <a:spcBef>
                <a:spcPts val="600"/>
              </a:spcBef>
              <a:defRPr sz="190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19">
              <a:spcBef>
                <a:spcPts val="600"/>
              </a:spcBef>
              <a:defRPr sz="190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19">
              <a:spcBef>
                <a:spcPts val="600"/>
              </a:spcBef>
              <a:defRPr sz="1900">
                <a:uFill>
                  <a:solidFill>
                    <a:srgbClr val="000000"/>
                  </a:solidFill>
                </a:uFill>
                <a:latin typeface="Calibri"/>
                <a:ea typeface="Calibri"/>
                <a:cs typeface="Calibri"/>
                <a:sym typeface="Calibri"/>
              </a:defRPr>
            </a:pPr>
            <a:r>
              <a:t>What would Austria’s response be?</a:t>
            </a:r>
          </a:p>
          <a:p>
            <a:pPr marL="289748" indent="-289748" defTabSz="731519">
              <a:spcBef>
                <a:spcPts val="600"/>
              </a:spcBef>
              <a:defRPr sz="1900">
                <a:uFill>
                  <a:solidFill>
                    <a:srgbClr val="000000"/>
                  </a:solidFill>
                </a:uFill>
                <a:latin typeface="Calibri"/>
                <a:ea typeface="Calibri"/>
                <a:cs typeface="Calibri"/>
                <a:sym typeface="Calibri"/>
              </a:defRPr>
            </a:pPr>
            <a:r>
              <a:t>And then Germany attacks Belgium</a:t>
            </a:r>
          </a:p>
          <a:p>
            <a:pPr marL="289748" indent="-289748" defTabSz="731519">
              <a:spcBef>
                <a:spcPts val="600"/>
              </a:spcBef>
              <a:defRPr sz="1900">
                <a:uFill>
                  <a:solidFill>
                    <a:srgbClr val="000000"/>
                  </a:solidFill>
                </a:uFill>
                <a:latin typeface="Calibri"/>
                <a:ea typeface="Calibri"/>
                <a:cs typeface="Calibri"/>
                <a:sym typeface="Calibri"/>
              </a:defRPr>
            </a:pPr>
            <a:r>
              <a:t>And then Australia attacks Turkey</a:t>
            </a:r>
          </a:p>
        </p:txBody>
      </p:sp>
      <p:pic>
        <p:nvPicPr>
          <p:cNvPr id="392"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The Catastrophe of World War I: Cause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95" name="Why?: “If there is a war, let it come now…”…"/>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Why?: “If there is a war, let it come now…”</a:t>
            </a:r>
          </a:p>
          <a:p>
            <a:pPr lvl="1" marL="645348" indent="-289748" defTabSz="731519">
              <a:spcBef>
                <a:spcPts val="600"/>
              </a:spcBef>
              <a:defRPr sz="190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19">
              <a:spcBef>
                <a:spcPts val="600"/>
              </a:spcBef>
              <a:defRPr sz="190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19">
              <a:spcBef>
                <a:spcPts val="600"/>
              </a:spcBef>
              <a:defRPr sz="1900">
                <a:uFill>
                  <a:solidFill>
                    <a:srgbClr val="000000"/>
                  </a:solidFill>
                </a:uFill>
                <a:latin typeface="Calibri"/>
                <a:ea typeface="Calibri"/>
                <a:cs typeface="Calibri"/>
                <a:sym typeface="Calibri"/>
              </a:defRPr>
            </a:pPr>
            <a:r>
              <a:t>“Busy giddy minds with foreign quarrels…”</a:t>
            </a:r>
          </a:p>
          <a:p>
            <a:pPr marL="289748" indent="-289748" defTabSz="731519">
              <a:spcBef>
                <a:spcPts val="600"/>
              </a:spcBef>
              <a:defRPr sz="1900">
                <a:uFill>
                  <a:solidFill>
                    <a:srgbClr val="000000"/>
                  </a:solidFill>
                </a:uFill>
                <a:latin typeface="Calibri"/>
                <a:ea typeface="Calibri"/>
                <a:cs typeface="Calibri"/>
                <a:sym typeface="Calibri"/>
              </a:defRPr>
            </a:pPr>
            <a:r>
              <a:t>A wiser man: Otto von Bismarck:</a:t>
            </a:r>
          </a:p>
          <a:p>
            <a:pPr lvl="1" marL="645348" indent="-289748" defTabSz="731519">
              <a:spcBef>
                <a:spcPts val="600"/>
              </a:spcBef>
              <a:defRPr sz="190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96"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How Does the U.S. Get Involved?"/>
          <p:cNvSpPr txBox="1"/>
          <p:nvPr>
            <p:ph type="title" idx="4294967295"/>
          </p:nvPr>
        </p:nvSpPr>
        <p:spPr>
          <a:xfrm>
            <a:off x="457199" y="-2"/>
            <a:ext cx="8228391" cy="1156082"/>
          </a:xfrm>
          <a:prstGeom prst="rect">
            <a:avLst/>
          </a:prstGeom>
        </p:spPr>
        <p:txBody>
          <a:bodyPr lIns="50800" tIns="50800" rIns="50800" bIns="50800"/>
          <a:lstStyle>
            <a:lvl1pPr marL="32940" indent="-32940" defTabSz="758951">
              <a:defRPr sz="4600">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99" name="British policy: binding the U.S. upper class to Britain since the 1840s…"/>
          <p:cNvSpPr txBox="1"/>
          <p:nvPr>
            <p:ph type="body" sz="half" idx="4294967295"/>
          </p:nvPr>
        </p:nvSpPr>
        <p:spPr>
          <a:xfrm>
            <a:off x="679141" y="1156077"/>
            <a:ext cx="4318309" cy="5111127"/>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3">
              <a:spcBef>
                <a:spcPts val="700"/>
              </a:spcBef>
              <a:defRPr sz="2000">
                <a:uFill>
                  <a:solidFill>
                    <a:srgbClr val="000000"/>
                  </a:solidFill>
                </a:uFill>
                <a:latin typeface="Calibri"/>
                <a:ea typeface="Calibri"/>
                <a:cs typeface="Calibri"/>
                <a:sym typeface="Calibri"/>
              </a:defRPr>
            </a:pPr>
            <a:r>
              <a:t>The Law of the Sea</a:t>
            </a:r>
          </a:p>
          <a:p>
            <a:pPr lvl="1" marL="693748" indent="-311479" defTabSz="786383">
              <a:spcBef>
                <a:spcPts val="700"/>
              </a:spcBef>
              <a:defRPr sz="2000">
                <a:uFill>
                  <a:solidFill>
                    <a:srgbClr val="000000"/>
                  </a:solidFill>
                </a:uFill>
                <a:latin typeface="Calibri"/>
                <a:ea typeface="Calibri"/>
                <a:cs typeface="Calibri"/>
                <a:sym typeface="Calibri"/>
              </a:defRPr>
            </a:pPr>
            <a:r>
              <a:t>Neutrals</a:t>
            </a:r>
          </a:p>
          <a:p>
            <a:pPr lvl="1" marL="693748" indent="-311479" defTabSz="786383">
              <a:spcBef>
                <a:spcPts val="700"/>
              </a:spcBef>
              <a:defRPr sz="2000">
                <a:uFill>
                  <a:solidFill>
                    <a:srgbClr val="000000"/>
                  </a:solidFill>
                </a:uFill>
                <a:latin typeface="Calibri"/>
                <a:ea typeface="Calibri"/>
                <a:cs typeface="Calibri"/>
                <a:sym typeface="Calibri"/>
              </a:defRPr>
            </a:pPr>
            <a:r>
              <a:t>Blockade</a:t>
            </a:r>
          </a:p>
          <a:p>
            <a:pPr marL="311479" indent="-311479" defTabSz="786383">
              <a:spcBef>
                <a:spcPts val="700"/>
              </a:spcBef>
              <a:defRPr sz="2000">
                <a:uFill>
                  <a:solidFill>
                    <a:srgbClr val="000000"/>
                  </a:solidFill>
                </a:uFill>
                <a:latin typeface="Calibri"/>
                <a:ea typeface="Calibri"/>
                <a:cs typeface="Calibri"/>
                <a:sym typeface="Calibri"/>
              </a:defRPr>
            </a:pPr>
            <a:r>
              <a:t>The submarine</a:t>
            </a:r>
          </a:p>
          <a:p>
            <a:pPr lvl="1" marL="693748" indent="-311479" defTabSz="786383">
              <a:spcBef>
                <a:spcPts val="700"/>
              </a:spcBef>
              <a:defRPr sz="2000">
                <a:uFill>
                  <a:solidFill>
                    <a:srgbClr val="000000"/>
                  </a:solidFill>
                </a:uFill>
                <a:latin typeface="Calibri"/>
                <a:ea typeface="Calibri"/>
                <a:cs typeface="Calibri"/>
                <a:sym typeface="Calibri"/>
              </a:defRPr>
            </a:pPr>
            <a:r>
              <a:t>Unrestricted submarine warfare</a:t>
            </a:r>
          </a:p>
          <a:p>
            <a:pPr lvl="1" marL="693748" indent="-311479" defTabSz="786383">
              <a:spcBef>
                <a:spcPts val="700"/>
              </a:spcBef>
              <a:defRPr sz="2000">
                <a:uFill>
                  <a:solidFill>
                    <a:srgbClr val="000000"/>
                  </a:solidFill>
                </a:uFill>
                <a:latin typeface="Calibri"/>
                <a:ea typeface="Calibri"/>
                <a:cs typeface="Calibri"/>
                <a:sym typeface="Calibri"/>
              </a:defRPr>
            </a:pPr>
            <a:r>
              <a:t>Zimmerman Telegram</a:t>
            </a:r>
          </a:p>
          <a:p>
            <a:pPr marL="311479" indent="-311479" defTabSz="786383">
              <a:spcBef>
                <a:spcPts val="700"/>
              </a:spcBef>
              <a:defRPr sz="2000">
                <a:uFill>
                  <a:solidFill>
                    <a:srgbClr val="000000"/>
                  </a:solidFill>
                </a:uFill>
                <a:latin typeface="Calibri"/>
                <a:ea typeface="Calibri"/>
                <a:cs typeface="Calibri"/>
                <a:sym typeface="Calibri"/>
              </a:defRPr>
            </a:pPr>
            <a:r>
              <a:t>Woodrow Wilson</a:t>
            </a:r>
          </a:p>
          <a:p>
            <a:pPr lvl="1" marL="693748" indent="-311479" defTabSz="786383">
              <a:spcBef>
                <a:spcPts val="700"/>
              </a:spcBef>
              <a:defRPr sz="2000">
                <a:uFill>
                  <a:solidFill>
                    <a:srgbClr val="000000"/>
                  </a:solidFill>
                </a:uFill>
                <a:latin typeface="Calibri"/>
                <a:ea typeface="Calibri"/>
                <a:cs typeface="Calibri"/>
                <a:sym typeface="Calibri"/>
              </a:defRPr>
            </a:pPr>
            <a:r>
              <a:t>“Teach the Mexicans to elect good men…”</a:t>
            </a:r>
          </a:p>
          <a:p>
            <a:pPr lvl="1" marL="693748" indent="-311479" defTabSz="786383">
              <a:spcBef>
                <a:spcPts val="700"/>
              </a:spcBef>
              <a:defRPr sz="2000">
                <a:uFill>
                  <a:solidFill>
                    <a:srgbClr val="000000"/>
                  </a:solidFill>
                </a:uFill>
                <a:latin typeface="Calibri"/>
                <a:ea typeface="Calibri"/>
                <a:cs typeface="Calibri"/>
                <a:sym typeface="Calibri"/>
              </a:defRPr>
            </a:pPr>
            <a:r>
              <a:t>“The war to end war…”</a:t>
            </a:r>
          </a:p>
        </p:txBody>
      </p:sp>
      <p:pic>
        <p:nvPicPr>
          <p:cNvPr id="400" name="Lusitania_-_World_War_I_-_HISTORY_com.png" descr="Lusitania_-_World_War_I_-_HISTORY_com.png"/>
          <p:cNvPicPr>
            <a:picLocks noChangeAspect="1"/>
          </p:cNvPicPr>
          <p:nvPr/>
        </p:nvPicPr>
        <p:blipFill>
          <a:blip r:embed="rId2">
            <a:extLst/>
          </a:blip>
          <a:stretch>
            <a:fillRect/>
          </a:stretch>
        </p:blipFill>
        <p:spPr>
          <a:xfrm>
            <a:off x="5010174" y="1156077"/>
            <a:ext cx="3675416" cy="5111126"/>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The Catastrophe of World War I: Outcome—Human"/>
          <p:cNvSpPr txBox="1"/>
          <p:nvPr>
            <p:ph type="title" idx="4294967295"/>
          </p:nvPr>
        </p:nvSpPr>
        <p:spPr>
          <a:xfrm>
            <a:off x="457199" y="-2"/>
            <a:ext cx="8228391" cy="1156082"/>
          </a:xfrm>
          <a:prstGeom prst="rect">
            <a:avLst/>
          </a:prstGeom>
        </p:spPr>
        <p:txBody>
          <a:bodyPr lIns="50800" tIns="50800" rIns="50800" bIns="50800"/>
          <a:lstStyle>
            <a:lvl1pPr marL="23812" indent="-23812" defTabSz="548640">
              <a:defRPr sz="330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403" name="Combatants had mobilized 65M out of 100M men of military age…"/>
          <p:cNvSpPr txBox="1"/>
          <p:nvPr>
            <p:ph type="body" sz="half" idx="4294967295"/>
          </p:nvPr>
        </p:nvSpPr>
        <p:spPr>
          <a:xfrm>
            <a:off x="679141" y="1156077"/>
            <a:ext cx="4318309" cy="5111127"/>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Combatants had mobilized 65M out of 100M men of military age</a:t>
            </a:r>
          </a:p>
          <a:p>
            <a:pPr lvl="1" marL="540478" indent="-242663" defTabSz="612648">
              <a:spcBef>
                <a:spcPts val="500"/>
              </a:spcBef>
              <a:defRPr sz="1600">
                <a:uFill>
                  <a:solidFill>
                    <a:srgbClr val="000000"/>
                  </a:solidFill>
                </a:uFill>
                <a:latin typeface="Calibri"/>
                <a:ea typeface="Calibri"/>
                <a:cs typeface="Calibri"/>
                <a:sym typeface="Calibri"/>
              </a:defRPr>
            </a:pPr>
            <a:r>
              <a:t>10M killed</a:t>
            </a:r>
          </a:p>
          <a:p>
            <a:pPr lvl="1" marL="540478" indent="-242663" defTabSz="612648">
              <a:spcBef>
                <a:spcPts val="500"/>
              </a:spcBef>
              <a:defRPr sz="1600">
                <a:uFill>
                  <a:solidFill>
                    <a:srgbClr val="000000"/>
                  </a:solidFill>
                </a:uFill>
                <a:latin typeface="Calibri"/>
                <a:ea typeface="Calibri"/>
                <a:cs typeface="Calibri"/>
                <a:sym typeface="Calibri"/>
              </a:defRPr>
            </a:pPr>
            <a:r>
              <a:t>10M maimed</a:t>
            </a:r>
          </a:p>
          <a:p>
            <a:pPr lvl="1" marL="540478" indent="-242663" defTabSz="612648">
              <a:spcBef>
                <a:spcPts val="500"/>
              </a:spcBef>
              <a:defRPr sz="1600">
                <a:uFill>
                  <a:solidFill>
                    <a:srgbClr val="000000"/>
                  </a:solidFill>
                </a:uFill>
                <a:latin typeface="Calibri"/>
                <a:ea typeface="Calibri"/>
                <a:cs typeface="Calibri"/>
                <a:sym typeface="Calibri"/>
              </a:defRPr>
            </a:pPr>
            <a:r>
              <a:t>Civilian casualties less than 10% of military</a:t>
            </a:r>
          </a:p>
          <a:p>
            <a:pPr lvl="1" marL="540478" indent="-242663" defTabSz="612648">
              <a:spcBef>
                <a:spcPts val="500"/>
              </a:spcBef>
              <a:defRPr sz="1600">
                <a:uFill>
                  <a:solidFill>
                    <a:srgbClr val="000000"/>
                  </a:solidFill>
                </a:uFill>
                <a:latin typeface="Calibri"/>
                <a:ea typeface="Calibri"/>
                <a:cs typeface="Calibri"/>
                <a:sym typeface="Calibri"/>
              </a:defRPr>
            </a:pPr>
            <a:r>
              <a:t>Costs of 1.5x a year’s GDP</a:t>
            </a:r>
          </a:p>
          <a:p>
            <a:pPr lvl="1" marL="540478" indent="-242663" defTabSz="612648">
              <a:spcBef>
                <a:spcPts val="500"/>
              </a:spcBef>
              <a:defRPr sz="1600">
                <a:uFill>
                  <a:solidFill>
                    <a:srgbClr val="000000"/>
                  </a:solidFill>
                </a:uFill>
                <a:latin typeface="Calibri"/>
                <a:ea typeface="Calibri"/>
                <a:cs typeface="Calibri"/>
                <a:sym typeface="Calibri"/>
              </a:defRPr>
            </a:pPr>
            <a:r>
              <a:t>Plus a 15M global flu epidemic</a:t>
            </a:r>
          </a:p>
          <a:p>
            <a:pPr marL="242663" indent="-242663" defTabSz="612648">
              <a:spcBef>
                <a:spcPts val="500"/>
              </a:spcBef>
              <a:defRPr sz="1600">
                <a:uFill>
                  <a:solidFill>
                    <a:srgbClr val="000000"/>
                  </a:solidFill>
                </a:uFill>
                <a:latin typeface="Calibri"/>
                <a:ea typeface="Calibri"/>
                <a:cs typeface="Calibri"/>
                <a:sym typeface="Calibri"/>
              </a:defRPr>
            </a:pPr>
            <a:r>
              <a:t>Russian, Austro-Hungarian, German, Ottoman Turkish Empires all gone…</a:t>
            </a:r>
          </a:p>
          <a:p>
            <a:pPr marL="242663" indent="-242663" defTabSz="612648">
              <a:spcBef>
                <a:spcPts val="500"/>
              </a:spcBef>
              <a:defRPr sz="1600">
                <a:uFill>
                  <a:solidFill>
                    <a:srgbClr val="000000"/>
                  </a:solidFill>
                </a:uFill>
                <a:latin typeface="Calibri"/>
                <a:ea typeface="Calibri"/>
                <a:cs typeface="Calibri"/>
                <a:sym typeface="Calibri"/>
              </a:defRPr>
            </a:pPr>
            <a:r>
              <a:t>Representative governments destabilized—or weak…</a:t>
            </a:r>
          </a:p>
          <a:p>
            <a:pPr marL="242663" indent="-242663" defTabSz="612648">
              <a:spcBef>
                <a:spcPts val="500"/>
              </a:spcBef>
              <a:defRPr sz="1600">
                <a:uFill>
                  <a:solidFill>
                    <a:srgbClr val="000000"/>
                  </a:solidFill>
                </a:uFill>
                <a:latin typeface="Calibri"/>
                <a:ea typeface="Calibri"/>
                <a:cs typeface="Calibri"/>
                <a:sym typeface="Calibri"/>
              </a:defRPr>
            </a:pPr>
            <a:r>
              <a:t>The Russian Revolution…</a:t>
            </a:r>
          </a:p>
          <a:p>
            <a:pPr marL="242663" indent="-242663" defTabSz="612648">
              <a:spcBef>
                <a:spcPts val="500"/>
              </a:spcBef>
              <a:defRPr sz="1600">
                <a:uFill>
                  <a:solidFill>
                    <a:srgbClr val="000000"/>
                  </a:solidFill>
                </a:uFill>
                <a:latin typeface="Calibri"/>
                <a:ea typeface="Calibri"/>
                <a:cs typeface="Calibri"/>
                <a:sym typeface="Calibri"/>
              </a:defRPr>
            </a:pPr>
            <a:r>
              <a:t>Hungarian, Bavarian socialist republics (short-lived)</a:t>
            </a:r>
          </a:p>
          <a:p>
            <a:pPr marL="242663" indent="-242663" defTabSz="612648">
              <a:spcBef>
                <a:spcPts val="500"/>
              </a:spcBef>
              <a:defRPr sz="1600">
                <a:uFill>
                  <a:solidFill>
                    <a:srgbClr val="000000"/>
                  </a:solidFill>
                </a:uFill>
                <a:latin typeface="Calibri"/>
                <a:ea typeface="Calibri"/>
                <a:cs typeface="Calibri"/>
                <a:sym typeface="Calibri"/>
              </a:defRPr>
            </a:pPr>
            <a:r>
              <a:t>Spartakist…</a:t>
            </a:r>
          </a:p>
          <a:p>
            <a:pPr marL="242663" indent="-242663" defTabSz="612648">
              <a:spcBef>
                <a:spcPts val="500"/>
              </a:spcBef>
              <a:defRPr sz="1600">
                <a:uFill>
                  <a:solidFill>
                    <a:srgbClr val="000000"/>
                  </a:solidFill>
                </a:uFill>
                <a:latin typeface="Calibri"/>
                <a:ea typeface="Calibri"/>
                <a:cs typeface="Calibri"/>
                <a:sym typeface="Calibri"/>
              </a:defRPr>
            </a:pPr>
            <a:r>
              <a:t>Allies demand 2 years of German GDP as “reparations”…</a:t>
            </a:r>
          </a:p>
        </p:txBody>
      </p:sp>
      <p:pic>
        <p:nvPicPr>
          <p:cNvPr id="404"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407"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408"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411"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412"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415"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418"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esent at the Creation"/>
          <p:cNvSpPr txBox="1"/>
          <p:nvPr>
            <p:ph type="title"/>
          </p:nvPr>
        </p:nvSpPr>
        <p:spPr>
          <a:xfrm>
            <a:off x="124795" y="-1"/>
            <a:ext cx="8890001" cy="1261271"/>
          </a:xfrm>
          <a:prstGeom prst="rect">
            <a:avLst/>
          </a:prstGeom>
        </p:spPr>
        <p:txBody>
          <a:bodyPr/>
          <a:lstStyle>
            <a:lvl1pPr defTabSz="403249">
              <a:defRPr sz="7056"/>
            </a:lvl1pPr>
          </a:lstStyle>
          <a:p>
            <a:pPr/>
            <a:r>
              <a:t>A Minskyite Depression</a:t>
            </a:r>
          </a:p>
        </p:txBody>
      </p:sp>
      <p:sp>
        <p:nvSpPr>
          <p:cNvPr id="16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What we saw in 2008-10:</a:t>
            </a:r>
          </a:p>
          <a:p>
            <a:pPr marL="105227" indent="-105227" defTabSz="145862">
              <a:spcBef>
                <a:spcPts val="800"/>
              </a:spcBef>
              <a:defRPr sz="1608">
                <a:latin typeface="Times New Roman"/>
                <a:ea typeface="Times New Roman"/>
                <a:cs typeface="Times New Roman"/>
                <a:sym typeface="Times New Roman"/>
              </a:defRPr>
            </a:pPr>
            <a:r>
              <a:t> Interest rates are not all high</a:t>
            </a:r>
          </a:p>
          <a:p>
            <a:pPr marL="105227" indent="-105227" defTabSz="145862">
              <a:spcBef>
                <a:spcPts val="800"/>
              </a:spcBef>
              <a:defRPr sz="1608">
                <a:latin typeface="Times New Roman"/>
                <a:ea typeface="Times New Roman"/>
                <a:cs typeface="Times New Roman"/>
                <a:sym typeface="Times New Roman"/>
              </a:defRPr>
            </a:pPr>
            <a:r>
              <a:t>Interest rates are not all low</a:t>
            </a:r>
          </a:p>
          <a:p>
            <a:pPr marL="105227" indent="-105227" defTabSz="145862">
              <a:spcBef>
                <a:spcPts val="800"/>
              </a:spcBef>
              <a:defRPr sz="1608">
                <a:latin typeface="Times New Roman"/>
                <a:ea typeface="Times New Roman"/>
                <a:cs typeface="Times New Roman"/>
                <a:sym typeface="Times New Roman"/>
              </a:defRPr>
            </a:pPr>
            <a:r>
              <a:t>The world is short of safe assets</a:t>
            </a:r>
          </a:p>
          <a:p>
            <a:pPr marL="105227" indent="-105227" defTabSz="145862">
              <a:spcBef>
                <a:spcPts val="800"/>
              </a:spcBef>
              <a:defRPr sz="1608">
                <a:latin typeface="Times New Roman"/>
                <a:ea typeface="Times New Roman"/>
                <a:cs typeface="Times New Roman"/>
                <a:sym typeface="Times New Roman"/>
              </a:defRPr>
            </a:pPr>
            <a:r>
              <a:t>The government has to create safe assets:</a:t>
            </a:r>
          </a:p>
          <a:p>
            <a:pPr lvl="1" marL="263069" indent="-105227" defTabSz="145862">
              <a:spcBef>
                <a:spcPts val="800"/>
              </a:spcBef>
              <a:defRPr sz="1608">
                <a:latin typeface="Times New Roman"/>
                <a:ea typeface="Times New Roman"/>
                <a:cs typeface="Times New Roman"/>
                <a:sym typeface="Times New Roman"/>
              </a:defRPr>
            </a:pPr>
            <a:r>
              <a:t>Buy risky assets</a:t>
            </a:r>
          </a:p>
          <a:p>
            <a:pPr lvl="1" marL="263069" indent="-105227" defTabSz="145862">
              <a:spcBef>
                <a:spcPts val="800"/>
              </a:spcBef>
              <a:defRPr sz="1608">
                <a:latin typeface="Times New Roman"/>
                <a:ea typeface="Times New Roman"/>
                <a:cs typeface="Times New Roman"/>
                <a:sym typeface="Times New Roman"/>
              </a:defRPr>
            </a:pPr>
            <a:r>
              <a:t>Guarantee risky assets</a:t>
            </a:r>
          </a:p>
          <a:p>
            <a:pPr lvl="1" marL="263069" indent="-105227" defTabSz="145862">
              <a:spcBef>
                <a:spcPts val="800"/>
              </a:spcBef>
              <a:defRPr sz="1608">
                <a:latin typeface="Times New Roman"/>
                <a:ea typeface="Times New Roman"/>
                <a:cs typeface="Times New Roman"/>
                <a:sym typeface="Times New Roman"/>
              </a:defRPr>
            </a:pPr>
            <a:r>
              <a:t>Worry about cracking its own status as provider of safe assets</a:t>
            </a:r>
          </a:p>
          <a:p>
            <a:pPr marL="105227" indent="-105227" defTabSz="145862">
              <a:spcBef>
                <a:spcPts val="800"/>
              </a:spcBef>
              <a:defRPr sz="1608">
                <a:latin typeface="Times New Roman"/>
                <a:ea typeface="Times New Roman"/>
                <a:cs typeface="Times New Roman"/>
                <a:sym typeface="Times New Roman"/>
              </a:defRPr>
            </a:pPr>
            <a:r>
              <a:t>The Bagehot-Minsky Rule: </a:t>
            </a:r>
          </a:p>
          <a:p>
            <a:pPr lvl="1" marL="263069" indent="-105227" defTabSz="145862">
              <a:spcBef>
                <a:spcPts val="800"/>
              </a:spcBef>
              <a:defRPr sz="1608">
                <a:latin typeface="Times New Roman"/>
                <a:ea typeface="Times New Roman"/>
                <a:cs typeface="Times New Roman"/>
                <a:sym typeface="Times New Roman"/>
              </a:defRPr>
            </a:pPr>
            <a:r>
              <a:t>lend freely (in order to expand the safe-asset supply) </a:t>
            </a:r>
          </a:p>
          <a:p>
            <a:pPr lvl="1" marL="263069" indent="-105227" defTabSz="145862">
              <a:spcBef>
                <a:spcPts val="800"/>
              </a:spcBef>
              <a:defRPr sz="1608">
                <a:latin typeface="Times New Roman"/>
                <a:ea typeface="Times New Roman"/>
                <a:cs typeface="Times New Roman"/>
                <a:sym typeface="Times New Roman"/>
              </a:defRPr>
            </a:pPr>
            <a:r>
              <a:t>on collateral that is good in normal times (accepting that those whom it is thus subsidizing are getting a very good deal, since times are definitely not normal) </a:t>
            </a:r>
          </a:p>
          <a:p>
            <a:pPr lvl="1" marL="263069" indent="-105227" defTabSz="145862">
              <a:spcBef>
                <a:spcPts val="800"/>
              </a:spcBef>
              <a:defRPr sz="1608">
                <a:latin typeface="Times New Roman"/>
                <a:ea typeface="Times New Roman"/>
                <a:cs typeface="Times New Roman"/>
                <a:sym typeface="Times New Roman"/>
              </a:defRPr>
            </a:pPr>
            <a:r>
              <a:t>but do so at a penalty rate (so that the amount by which financiers, especially financiers whose previous imprudence has created the confidence crash and the safe asset shortage, profit is distinctly limited).</a:t>
            </a:r>
          </a:p>
        </p:txBody>
      </p:sp>
      <p:sp>
        <p:nvSpPr>
          <p:cNvPr id="16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2062" y="60837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8676666"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3"/>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Stagecoach of Society III</a:t>
            </a:r>
          </a:p>
        </p:txBody>
      </p:sp>
      <p:sp>
        <p:nvSpPr>
          <p:cNvPr id="421"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Limit of Human Felicity I</a:t>
            </a:r>
          </a:p>
        </p:txBody>
      </p:sp>
      <p:sp>
        <p:nvSpPr>
          <p:cNvPr id="424"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427"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430" name="Science reaches critical mass and from it springs engineering—all of the engineering subdisciplines, including the management of human resources and of organizations. From a liberal political order spring national and then the global market economy. And "/>
          <p:cNvSpPr txBox="1"/>
          <p:nvPr>
            <p:ph type="body" idx="4294967295"/>
          </p:nvPr>
        </p:nvSpPr>
        <p:spPr>
          <a:xfrm>
            <a:off x="277663" y="1267120"/>
            <a:ext cx="8572501" cy="5397505"/>
          </a:xfrm>
          <a:prstGeom prst="rect">
            <a:avLst/>
          </a:prstGeom>
        </p:spPr>
        <p:txBody>
          <a:bodyPr lIns="45718" tIns="45718" rIns="45718" bIns="45718" anchor="t"/>
          <a:lstStyle/>
          <a:p>
            <a:pPr marL="0" indent="0" defTabSz="379474">
              <a:spcBef>
                <a:spcPts val="900"/>
              </a:spcBef>
              <a:buSzTx/>
              <a:buNone/>
              <a:defRPr b="1" sz="1900">
                <a:uFill>
                  <a:solidFill>
                    <a:srgbClr val="000000"/>
                  </a:solidFill>
                </a:uFill>
                <a:latin typeface="+mj-lt"/>
                <a:ea typeface="+mj-ea"/>
                <a:cs typeface="+mj-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Measuring Growth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433" name="What are my estimates of the rate of growth of economically-useful human knowledge over 1-1500, 1500-1800, 1800-1870, and 1870-2000?…"/>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What Is the Key Factor in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436" name="Yes, many things contributed. But suppose you have to pick just one"/>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What Are the Four Factors That I See as Making for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19453">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439" name="Yes, there are many, many more things that contributed. But suppose you have to pick just four:"/>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Demography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442" name="What is the principal cause of the demographic transition?…"/>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Feminism"/>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445" name="How many pregnancies do we think Abigail Smith Adams had between when she was 20 and 34?…"/>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Empowered Tyrannies II"/>
          <p:cNvSpPr txBox="1"/>
          <p:nvPr>
            <p:ph type="title" idx="4294967295"/>
          </p:nvPr>
        </p:nvSpPr>
        <p:spPr>
          <a:xfrm>
            <a:off x="277663" y="-3"/>
            <a:ext cx="8572501" cy="1267128"/>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448" name="How many world leaders are members of the 10-million club?…"/>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resent at the Creation"/>
          <p:cNvSpPr txBox="1"/>
          <p:nvPr>
            <p:ph type="title"/>
          </p:nvPr>
        </p:nvSpPr>
        <p:spPr>
          <a:xfrm>
            <a:off x="124795" y="-1"/>
            <a:ext cx="8890001" cy="1261271"/>
          </a:xfrm>
          <a:prstGeom prst="rect">
            <a:avLst/>
          </a:prstGeom>
        </p:spPr>
        <p:txBody>
          <a:bodyPr/>
          <a:lstStyle>
            <a:lvl1pPr defTabSz="345642">
              <a:defRPr sz="6048"/>
            </a:lvl1pPr>
          </a:lstStyle>
          <a:p>
            <a:pPr/>
            <a:r>
              <a:t>No Reason for a Depression</a:t>
            </a:r>
          </a:p>
        </p:txBody>
      </p:sp>
      <p:sp>
        <p:nvSpPr>
          <p:cNvPr id="16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Many argue an unavoidable result of the housing bubble of 2003-6:</a:t>
            </a:r>
          </a:p>
          <a:p>
            <a:pPr marL="157056" indent="-157056" defTabSz="217705">
              <a:spcBef>
                <a:spcPts val="1200"/>
              </a:spcBef>
              <a:defRPr>
                <a:latin typeface="Times New Roman"/>
                <a:ea typeface="Times New Roman"/>
                <a:cs typeface="Times New Roman"/>
                <a:sym typeface="Times New Roman"/>
              </a:defRPr>
            </a:pPr>
            <a:r>
              <a:t>They are wrong</a:t>
            </a:r>
          </a:p>
          <a:p>
            <a:pPr marL="157056" indent="-157056" defTabSz="217705">
              <a:spcBef>
                <a:spcPts val="1200"/>
              </a:spcBef>
              <a:defRPr>
                <a:latin typeface="Times New Roman"/>
                <a:ea typeface="Times New Roman"/>
                <a:cs typeface="Times New Roman"/>
                <a:sym typeface="Times New Roman"/>
              </a:defRPr>
            </a:pPr>
            <a:r>
              <a:t>There was a housing bubble</a:t>
            </a:r>
          </a:p>
          <a:p>
            <a:pPr marL="157056" indent="-157056" defTabSz="217705">
              <a:spcBef>
                <a:spcPts val="1200"/>
              </a:spcBef>
              <a:defRPr>
                <a:latin typeface="Times New Roman"/>
                <a:ea typeface="Times New Roman"/>
                <a:cs typeface="Times New Roman"/>
                <a:sym typeface="Times New Roman"/>
              </a:defRPr>
            </a:pPr>
            <a:r>
              <a:t>But housing bubble unwound by 2008</a:t>
            </a:r>
          </a:p>
          <a:p>
            <a:pPr marL="157056" indent="-157056" defTabSz="217705">
              <a:spcBef>
                <a:spcPts val="1200"/>
              </a:spcBef>
              <a:defRPr>
                <a:latin typeface="Times New Roman"/>
                <a:ea typeface="Times New Roman"/>
                <a:cs typeface="Times New Roman"/>
                <a:sym typeface="Times New Roman"/>
              </a:defRPr>
            </a:pPr>
            <a:r>
              <a:t>Leaving $500 billion of bad debt</a:t>
            </a:r>
          </a:p>
          <a:p>
            <a:pPr marL="157056" indent="-157056" defTabSz="217705">
              <a:spcBef>
                <a:spcPts val="1200"/>
              </a:spcBef>
              <a:defRPr>
                <a:latin typeface="Times New Roman"/>
                <a:ea typeface="Times New Roman"/>
                <a:cs typeface="Times New Roman"/>
                <a:sym typeface="Times New Roman"/>
              </a:defRPr>
            </a:pPr>
            <a:r>
              <a:t>But that is not enough to bring down the economy</a:t>
            </a:r>
          </a:p>
          <a:p>
            <a:pPr marL="157056" indent="-157056" defTabSz="217705">
              <a:spcBef>
                <a:spcPts val="1200"/>
              </a:spcBef>
              <a:defRPr>
                <a:latin typeface="Times New Roman"/>
                <a:ea typeface="Times New Roman"/>
                <a:cs typeface="Times New Roman"/>
                <a:sym typeface="Times New Roman"/>
              </a:defRPr>
            </a:pPr>
            <a:r>
              <a:t>Federal Reserve badly mishandled the situation</a:t>
            </a:r>
          </a:p>
        </p:txBody>
      </p:sp>
      <p:sp>
        <p:nvSpPr>
          <p:cNvPr id="16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4886" y="61221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6446670"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Inclusion and Hierarchy Attenuation"/>
          <p:cNvSpPr txBox="1"/>
          <p:nvPr>
            <p:ph type="title" idx="4294967295"/>
          </p:nvPr>
        </p:nvSpPr>
        <p:spPr>
          <a:xfrm>
            <a:off x="277663" y="-3"/>
            <a:ext cx="8572501" cy="1267128"/>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451" name="At the start of the 1970s, future President Ronald Reagan said that diplomats from Tanzania appeared uncomfortabl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Economic Mismanagement and Insecurity II"/>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454" name="According to Karl Polanyi, what rights does the market economy respect?…"/>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Watershed: 1870 as an Inflection Point</a:t>
            </a:r>
          </a:p>
        </p:txBody>
      </p:sp>
      <p:sp>
        <p:nvSpPr>
          <p:cNvPr id="457" name="This course covers the history of the long twentieth century, beginning in 1870 and ending in 2016:…"/>
          <p:cNvSpPr txBox="1"/>
          <p:nvPr>
            <p:ph type="body" idx="4294967295"/>
          </p:nvPr>
        </p:nvSpPr>
        <p:spPr>
          <a:xfrm>
            <a:off x="277662" y="1267120"/>
            <a:ext cx="6000170"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458" name="Image" descr="Image"/>
          <p:cNvPicPr>
            <a:picLocks noChangeAspect="1"/>
          </p:cNvPicPr>
          <p:nvPr/>
        </p:nvPicPr>
        <p:blipFill>
          <a:blip r:embed="rId2">
            <a:extLst/>
          </a:blip>
          <a:stretch>
            <a:fillRect/>
          </a:stretch>
        </p:blipFill>
        <p:spPr>
          <a:xfrm>
            <a:off x="6277831" y="1267123"/>
            <a:ext cx="2572334" cy="5397502"/>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461"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464"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Before 1870, Ideas Growth Not Fast Enough</a:t>
            </a:r>
          </a:p>
        </p:txBody>
      </p:sp>
      <p:sp>
        <p:nvSpPr>
          <p:cNvPr id="467"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29184">
              <a:spcBef>
                <a:spcPts val="800"/>
              </a:spcBef>
              <a:buSzTx/>
              <a:buNone/>
              <a:defRPr b="1" sz="1700">
                <a:uFill>
                  <a:solidFill>
                    <a:srgbClr val="000000"/>
                  </a:solidFill>
                </a:uFill>
                <a:latin typeface="+mj-lt"/>
                <a:ea typeface="+mj-ea"/>
                <a:cs typeface="+mj-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1</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 3.5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4.75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9</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1870: 16</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2020: 421</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Growth Rates:</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to 1500: 0.02%/year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to 1800: 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to 1870: 0.8%/year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1870 to 2020: 2.3%/year</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70"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j-lt"/>
                <a:ea typeface="+mj-ea"/>
                <a:cs typeface="+mj-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71"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Preview: Next Time"/>
          <p:cNvSpPr txBox="1"/>
          <p:nvPr>
            <p:ph type="title" idx="4294967295"/>
          </p:nvPr>
        </p:nvSpPr>
        <p:spPr>
          <a:xfrm>
            <a:off x="277663" y="-3"/>
            <a:ext cx="8572501" cy="1267128"/>
          </a:xfrm>
          <a:prstGeom prst="rect">
            <a:avLst/>
          </a:prstGeom>
        </p:spPr>
        <p:txBody>
          <a:bodyPr lIns="45718" tIns="45718" rIns="45718" bIns="45718"/>
          <a:lstStyle>
            <a:lvl1pPr defTabSz="361188">
              <a:defRPr sz="4700">
                <a:solidFill>
                  <a:srgbClr val="000080"/>
                </a:solidFill>
                <a:uFill>
                  <a:solidFill>
                    <a:srgbClr val="000000"/>
                  </a:solidFill>
                </a:uFill>
              </a:defRPr>
            </a:lvl1pPr>
          </a:lstStyle>
          <a:p>
            <a:pPr/>
            <a:r>
              <a:t>Worldwide: The Broad Sweep</a:t>
            </a:r>
          </a:p>
        </p:txBody>
      </p:sp>
      <p:sp>
        <p:nvSpPr>
          <p:cNvPr id="474"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475"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478"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479"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82"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83" name="Image" descr="Image"/>
          <p:cNvPicPr>
            <a:picLocks noChangeAspect="1"/>
          </p:cNvPicPr>
          <p:nvPr/>
        </p:nvPicPr>
        <p:blipFill>
          <a:blip r:embed="rId2">
            <a:extLst/>
          </a:blip>
          <a:stretch>
            <a:fillRect/>
          </a:stretch>
        </p:blipFill>
        <p:spPr>
          <a:xfrm>
            <a:off x="5662915" y="1267123"/>
            <a:ext cx="3187251" cy="53975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Present at the Creation"/>
          <p:cNvSpPr txBox="1"/>
          <p:nvPr>
            <p:ph type="title"/>
          </p:nvPr>
        </p:nvSpPr>
        <p:spPr>
          <a:xfrm>
            <a:off x="124795" y="-1"/>
            <a:ext cx="8890001" cy="1261271"/>
          </a:xfrm>
          <a:prstGeom prst="rect">
            <a:avLst/>
          </a:prstGeom>
        </p:spPr>
        <p:txBody>
          <a:bodyPr/>
          <a:lstStyle>
            <a:lvl1pPr defTabSz="283920">
              <a:defRPr sz="4968"/>
            </a:lvl1pPr>
          </a:lstStyle>
          <a:p>
            <a:pPr/>
            <a:r>
              <a:t>The Global Savings Glut of 2003-8</a:t>
            </a:r>
          </a:p>
        </p:txBody>
      </p:sp>
      <p:sp>
        <p:nvSpPr>
          <p:cNvPr id="17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Rise of Asia and rise of saving; fall of high tech and fall in investment:</a:t>
            </a:r>
          </a:p>
          <a:p>
            <a:pPr marL="157056" indent="-157056" defTabSz="217705">
              <a:spcBef>
                <a:spcPts val="1200"/>
              </a:spcBef>
              <a:defRPr>
                <a:latin typeface="Times New Roman"/>
                <a:ea typeface="Times New Roman"/>
                <a:cs typeface="Times New Roman"/>
                <a:sym typeface="Times New Roman"/>
              </a:defRPr>
            </a:pPr>
            <a:r>
              <a:t>Asian trade surpluses</a:t>
            </a:r>
          </a:p>
          <a:p>
            <a:pPr marL="157056" indent="-157056" defTabSz="217705">
              <a:spcBef>
                <a:spcPts val="1200"/>
              </a:spcBef>
              <a:defRPr>
                <a:latin typeface="Times New Roman"/>
                <a:ea typeface="Times New Roman"/>
                <a:cs typeface="Times New Roman"/>
                <a:sym typeface="Times New Roman"/>
              </a:defRPr>
            </a:pPr>
            <a:r>
              <a:t>Some way needed to be found to boost the amount of bonds being newly issued by businesses:</a:t>
            </a:r>
          </a:p>
          <a:p>
            <a:pPr lvl="1" marL="392641" indent="-157056" defTabSz="217705">
              <a:spcBef>
                <a:spcPts val="1200"/>
              </a:spcBef>
              <a:defRPr>
                <a:latin typeface="Times New Roman"/>
                <a:ea typeface="Times New Roman"/>
                <a:cs typeface="Times New Roman"/>
                <a:sym typeface="Times New Roman"/>
              </a:defRPr>
            </a:pPr>
            <a:r>
              <a:t>and so satisfy the excess worldwide demand for savings vehicles</a:t>
            </a:r>
          </a:p>
          <a:p>
            <a:pPr marL="157056" indent="-157056" defTabSz="217705">
              <a:spcBef>
                <a:spcPts val="1200"/>
              </a:spcBef>
              <a:defRPr>
                <a:latin typeface="Times New Roman"/>
                <a:ea typeface="Times New Roman"/>
                <a:cs typeface="Times New Roman"/>
                <a:sym typeface="Times New Roman"/>
              </a:defRPr>
            </a:pPr>
            <a:r>
              <a:t>Flood the world with liquidity</a:t>
            </a:r>
          </a:p>
          <a:p>
            <a:pPr marL="157056" indent="-157056" defTabSz="217705">
              <a:spcBef>
                <a:spcPts val="1200"/>
              </a:spcBef>
              <a:defRPr>
                <a:latin typeface="Times New Roman"/>
                <a:ea typeface="Times New Roman"/>
                <a:cs typeface="Times New Roman"/>
                <a:sym typeface="Times New Roman"/>
              </a:defRPr>
            </a:pPr>
            <a:r>
              <a:t>Low interest rates and a housing boom</a:t>
            </a:r>
          </a:p>
          <a:p>
            <a:pPr marL="157056" indent="-157056" defTabSz="217705">
              <a:spcBef>
                <a:spcPts val="1200"/>
              </a:spcBef>
              <a:defRPr>
                <a:latin typeface="Times New Roman"/>
                <a:ea typeface="Times New Roman"/>
                <a:cs typeface="Times New Roman"/>
                <a:sym typeface="Times New Roman"/>
              </a:defRPr>
            </a:pPr>
            <a:r>
              <a:t>Housing prices rose much more than fundamentals</a:t>
            </a:r>
          </a:p>
        </p:txBody>
      </p:sp>
      <p:sp>
        <p:nvSpPr>
          <p:cNvPr id="17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177"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6412" y="61093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1098327"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86" name="This course covers the history of the long twentieth century, beginning in 1870 and ending in 2016:…"/>
          <p:cNvSpPr txBox="1"/>
          <p:nvPr>
            <p:ph type="body" sz="half" idx="4294967295"/>
          </p:nvPr>
        </p:nvSpPr>
        <p:spPr>
          <a:xfrm>
            <a:off x="277663" y="1267120"/>
            <a:ext cx="4468522"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87" name="Image" descr="Image"/>
          <p:cNvPicPr>
            <a:picLocks noChangeAspect="1"/>
          </p:cNvPicPr>
          <p:nvPr/>
        </p:nvPicPr>
        <p:blipFill>
          <a:blip r:embed="rId2">
            <a:extLst/>
          </a:blip>
          <a:srcRect l="0" t="0" r="0" b="12133"/>
          <a:stretch>
            <a:fillRect/>
          </a:stretch>
        </p:blipFill>
        <p:spPr>
          <a:xfrm>
            <a:off x="4746185" y="1267122"/>
            <a:ext cx="4103981" cy="5397400"/>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1. My Grand Narrative"/>
          <p:cNvSpPr txBox="1"/>
          <p:nvPr>
            <p:ph type="title" idx="4294967295"/>
          </p:nvPr>
        </p:nvSpPr>
        <p:spPr>
          <a:xfrm>
            <a:off x="277663" y="-3"/>
            <a:ext cx="8572501" cy="1267128"/>
          </a:xfrm>
          <a:prstGeom prst="rect">
            <a:avLst/>
          </a:prstGeom>
        </p:spPr>
        <p:txBody>
          <a:bodyPr lIns="45718" tIns="45718" rIns="45718" bIns="45718"/>
          <a:lstStyle>
            <a:lvl1pPr defTabSz="397763">
              <a:defRPr sz="5200">
                <a:uFill>
                  <a:solidFill>
                    <a:srgbClr val="000000"/>
                  </a:solidFill>
                </a:uFill>
              </a:defRPr>
            </a:lvl1pPr>
          </a:lstStyle>
          <a:p>
            <a:pPr/>
            <a:r>
              <a:t>Review: Political Economy</a:t>
            </a:r>
          </a:p>
        </p:txBody>
      </p:sp>
      <p:sp>
        <p:nvSpPr>
          <p:cNvPr id="490" name="This course covers the history of the long twentieth century, beginning in 1870 and ending in 2016:…"/>
          <p:cNvSpPr txBox="1"/>
          <p:nvPr>
            <p:ph type="body" idx="4294967295"/>
          </p:nvPr>
        </p:nvSpPr>
        <p:spPr>
          <a:xfrm>
            <a:off x="277663" y="1267120"/>
            <a:ext cx="5280393" cy="539750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491" name="Image" descr="Image"/>
          <p:cNvPicPr>
            <a:picLocks noChangeAspect="1"/>
          </p:cNvPicPr>
          <p:nvPr/>
        </p:nvPicPr>
        <p:blipFill>
          <a:blip r:embed="rId2">
            <a:extLst/>
          </a:blip>
          <a:stretch>
            <a:fillRect/>
          </a:stretch>
        </p:blipFill>
        <p:spPr>
          <a:xfrm>
            <a:off x="5558054" y="1267123"/>
            <a:ext cx="3292111" cy="3144811"/>
          </a:xfrm>
          <a:prstGeom prst="rect">
            <a:avLst/>
          </a:prstGeom>
          <a:ln w="12700">
            <a:miter lim="400000"/>
          </a:ln>
        </p:spPr>
      </p:pic>
      <p:pic>
        <p:nvPicPr>
          <p:cNvPr id="492" name="Image" descr="Image"/>
          <p:cNvPicPr>
            <a:picLocks noChangeAspect="1"/>
          </p:cNvPicPr>
          <p:nvPr/>
        </p:nvPicPr>
        <p:blipFill>
          <a:blip r:embed="rId3">
            <a:extLst/>
          </a:blip>
          <a:stretch>
            <a:fillRect/>
          </a:stretch>
        </p:blipFill>
        <p:spPr>
          <a:xfrm>
            <a:off x="5558054" y="4290505"/>
            <a:ext cx="3292111" cy="2374120"/>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495" name="This course covers the history of the long twentieth century, beginning in 1870 and ending in 2016:…"/>
          <p:cNvSpPr txBox="1"/>
          <p:nvPr>
            <p:ph type="body" idx="4294967295"/>
          </p:nvPr>
        </p:nvSpPr>
        <p:spPr>
          <a:xfrm>
            <a:off x="277662" y="1267120"/>
            <a:ext cx="5973667"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Fears of “democracy” among American founders: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96" name="Image" descr="Image"/>
          <p:cNvPicPr>
            <a:picLocks noChangeAspect="1"/>
          </p:cNvPicPr>
          <p:nvPr/>
        </p:nvPicPr>
        <p:blipFill>
          <a:blip r:embed="rId2">
            <a:extLst/>
          </a:blip>
          <a:stretch>
            <a:fillRect/>
          </a:stretch>
        </p:blipFill>
        <p:spPr>
          <a:xfrm>
            <a:off x="6251326" y="1267123"/>
            <a:ext cx="2598840" cy="2638944"/>
          </a:xfrm>
          <a:prstGeom prst="rect">
            <a:avLst/>
          </a:prstGeom>
          <a:ln w="12700">
            <a:miter lim="400000"/>
          </a:ln>
        </p:spPr>
      </p:pic>
      <p:pic>
        <p:nvPicPr>
          <p:cNvPr id="497" name="Image" descr="Image"/>
          <p:cNvPicPr>
            <a:picLocks noChangeAspect="1"/>
          </p:cNvPicPr>
          <p:nvPr/>
        </p:nvPicPr>
        <p:blipFill>
          <a:blip r:embed="rId3">
            <a:extLst/>
          </a:blip>
          <a:stretch>
            <a:fillRect/>
          </a:stretch>
        </p:blipFill>
        <p:spPr>
          <a:xfrm>
            <a:off x="6251326" y="3888168"/>
            <a:ext cx="2598840" cy="2776457"/>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Franchise Restricted to the Rich Could Not Maintain Itself</a:t>
            </a:r>
          </a:p>
        </p:txBody>
      </p:sp>
      <p:sp>
        <p:nvSpPr>
          <p:cNvPr id="500" name="This course covers the history of the long twentieth century, beginning in 1870 and ending in 2016:…"/>
          <p:cNvSpPr txBox="1"/>
          <p:nvPr>
            <p:ph type="body" idx="4294967295"/>
          </p:nvPr>
        </p:nvSpPr>
        <p:spPr>
          <a:xfrm>
            <a:off x="277662" y="1267120"/>
            <a:ext cx="5074473" cy="5397505"/>
          </a:xfrm>
          <a:prstGeom prst="rect">
            <a:avLst/>
          </a:prstGeom>
        </p:spPr>
        <p:txBody>
          <a:bodyPr lIns="45718" tIns="45718" rIns="45718" bIns="45718" anchor="t"/>
          <a:lstStyle/>
          <a:p>
            <a:pPr marL="0" indent="0" defTabSz="306324">
              <a:spcBef>
                <a:spcPts val="800"/>
              </a:spcBef>
              <a:buSzTx/>
              <a:buNone/>
              <a:defRPr b="1" sz="2000">
                <a:uFill>
                  <a:solidFill>
                    <a:srgbClr val="000000"/>
                  </a:solidFill>
                </a:uFill>
                <a:latin typeface="+mj-lt"/>
                <a:ea typeface="+mj-ea"/>
                <a:cs typeface="+mj-cs"/>
                <a:sym typeface="Helvetica"/>
              </a:defRPr>
            </a:pPr>
            <a:r>
              <a:t>The dynamic of franchise extension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501" name="Image" descr="Image"/>
          <p:cNvPicPr>
            <a:picLocks noChangeAspect="1"/>
          </p:cNvPicPr>
          <p:nvPr/>
        </p:nvPicPr>
        <p:blipFill>
          <a:blip r:embed="rId2">
            <a:extLst/>
          </a:blip>
          <a:stretch>
            <a:fillRect/>
          </a:stretch>
        </p:blipFill>
        <p:spPr>
          <a:xfrm>
            <a:off x="5352134" y="1267123"/>
            <a:ext cx="3498032" cy="2741916"/>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504" name="This course covers the history of the long twentieth century, beginning in 1870 and ending in 2016:…"/>
          <p:cNvSpPr txBox="1"/>
          <p:nvPr>
            <p:ph type="body" idx="4294967295"/>
          </p:nvPr>
        </p:nvSpPr>
        <p:spPr>
          <a:xfrm>
            <a:off x="277662" y="1267120"/>
            <a:ext cx="5721875" cy="5397505"/>
          </a:xfrm>
          <a:prstGeom prst="rect">
            <a:avLst/>
          </a:prstGeom>
        </p:spPr>
        <p:txBody>
          <a:bodyPr lIns="45718" tIns="45718" rIns="45718" bIns="45718" anchor="t"/>
          <a:lstStyle/>
          <a:p>
            <a:pPr marL="0" indent="0" defTabSz="329184">
              <a:spcBef>
                <a:spcPts val="800"/>
              </a:spcBef>
              <a:buSzTx/>
              <a:buNone/>
              <a:defRPr b="1" sz="2100">
                <a:uFill>
                  <a:solidFill>
                    <a:srgbClr val="000000"/>
                  </a:solidFill>
                </a:uFill>
                <a:latin typeface="+mj-lt"/>
                <a:ea typeface="+mj-ea"/>
                <a:cs typeface="+mj-cs"/>
                <a:sym typeface="Helvetica"/>
              </a:defRPr>
            </a:pPr>
            <a:r>
              <a:t>Karl Polanyi</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505" name="Image" descr="Image"/>
          <p:cNvPicPr>
            <a:picLocks noChangeAspect="1"/>
          </p:cNvPicPr>
          <p:nvPr/>
        </p:nvPicPr>
        <p:blipFill>
          <a:blip r:embed="rId2">
            <a:extLst/>
          </a:blip>
          <a:stretch>
            <a:fillRect/>
          </a:stretch>
        </p:blipFill>
        <p:spPr>
          <a:xfrm>
            <a:off x="5999536" y="1267123"/>
            <a:ext cx="2850629" cy="2606290"/>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2">
            <a:extLst/>
          </a:blip>
          <a:stretch>
            <a:fillRect/>
          </a:stretch>
        </p:blipFill>
        <p:spPr>
          <a:xfrm>
            <a:off x="5928597" y="2518267"/>
            <a:ext cx="2921569" cy="2216613"/>
          </a:xfrm>
          <a:prstGeom prst="rect">
            <a:avLst/>
          </a:prstGeom>
          <a:ln w="12700">
            <a:miter lim="400000"/>
          </a:ln>
        </p:spPr>
      </p:pic>
      <p:sp>
        <p:nvSpPr>
          <p:cNvPr id="508"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509" name="This course covers the history of the long twentieth century, beginning in 1870 and ending in 2016:…"/>
          <p:cNvSpPr txBox="1"/>
          <p:nvPr>
            <p:ph type="body" idx="4294967295"/>
          </p:nvPr>
        </p:nvSpPr>
        <p:spPr>
          <a:xfrm>
            <a:off x="277662" y="1267120"/>
            <a:ext cx="4838255" cy="5397505"/>
          </a:xfrm>
          <a:prstGeom prst="rect">
            <a:avLst/>
          </a:prstGeom>
        </p:spPr>
        <p:txBody>
          <a:bodyPr lIns="45718" tIns="45718" rIns="45718" bIns="45718" anchor="t"/>
          <a:lstStyle/>
          <a:p>
            <a:pPr marL="0" indent="0" defTabSz="224026">
              <a:spcBef>
                <a:spcPts val="500"/>
              </a:spcBef>
              <a:buSzTx/>
              <a:buNone/>
              <a:defRPr b="1" sz="1400">
                <a:uFill>
                  <a:solidFill>
                    <a:srgbClr val="000000"/>
                  </a:solidFill>
                </a:uFill>
                <a:latin typeface="+mj-lt"/>
                <a:ea typeface="+mj-ea"/>
                <a:cs typeface="+mj-cs"/>
                <a:sym typeface="Helvetica"/>
              </a:defRPr>
            </a:pPr>
            <a:r>
              <a:t>Who shape my thought about the long 20th century—and how should, I think, shape yours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They are all deeply flawed…</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But they are also geniuses, each in his way…</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In historical order: Marx, Keynes, Hayek, Polanyi, Gellner</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The other three thinkers: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Keynes</a:t>
            </a:r>
            <a:r>
              <a:rPr b="0"/>
              <a:t>: All that we need to produce general prosperity is technical adjustments to our system. Then the kingdom of freedom and prosperity will be within our grasp—and our major problems will no longer be economic ones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Gellner</a:t>
            </a:r>
            <a:r>
              <a:rPr b="0"/>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Marx</a:t>
            </a:r>
            <a:r>
              <a:rPr b="0"/>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510" name="Image" descr="Image"/>
          <p:cNvPicPr>
            <a:picLocks noChangeAspect="1"/>
          </p:cNvPicPr>
          <p:nvPr/>
        </p:nvPicPr>
        <p:blipFill>
          <a:blip r:embed="rId3">
            <a:extLst/>
          </a:blip>
          <a:stretch>
            <a:fillRect/>
          </a:stretch>
        </p:blipFill>
        <p:spPr>
          <a:xfrm>
            <a:off x="5928597" y="1267123"/>
            <a:ext cx="2921569" cy="1208703"/>
          </a:xfrm>
          <a:prstGeom prst="rect">
            <a:avLst/>
          </a:prstGeom>
          <a:ln w="12700">
            <a:miter lim="400000"/>
          </a:ln>
        </p:spPr>
      </p:pic>
      <p:pic>
        <p:nvPicPr>
          <p:cNvPr id="511" name="Image" descr="Image"/>
          <p:cNvPicPr>
            <a:picLocks noChangeAspect="1"/>
          </p:cNvPicPr>
          <p:nvPr/>
        </p:nvPicPr>
        <p:blipFill>
          <a:blip r:embed="rId4">
            <a:extLst/>
          </a:blip>
          <a:stretch>
            <a:fillRect/>
          </a:stretch>
        </p:blipFill>
        <p:spPr>
          <a:xfrm>
            <a:off x="5928597" y="4591444"/>
            <a:ext cx="2921569" cy="2073181"/>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514" name="This course covers the history of the long twentieth century, beginning in 1870 and ending in 2016:…"/>
          <p:cNvSpPr txBox="1"/>
          <p:nvPr>
            <p:ph type="body" idx="4294967295"/>
          </p:nvPr>
        </p:nvSpPr>
        <p:spPr>
          <a:xfrm>
            <a:off x="277663" y="1267120"/>
            <a:ext cx="5724558"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Thumbnails on our first two:</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Hayek</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Only the market economy can use society’s knowledge.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Polanyi</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515" name="Image" descr="Image"/>
          <p:cNvPicPr>
            <a:picLocks noChangeAspect="1"/>
          </p:cNvPicPr>
          <p:nvPr/>
        </p:nvPicPr>
        <p:blipFill>
          <a:blip r:embed="rId2">
            <a:extLst/>
          </a:blip>
          <a:stretch>
            <a:fillRect/>
          </a:stretch>
        </p:blipFill>
        <p:spPr>
          <a:xfrm>
            <a:off x="6002220" y="1267123"/>
            <a:ext cx="2847946" cy="2791213"/>
          </a:xfrm>
          <a:prstGeom prst="rect">
            <a:avLst/>
          </a:prstGeom>
          <a:ln w="12700">
            <a:miter lim="400000"/>
          </a:ln>
        </p:spPr>
      </p:pic>
      <p:pic>
        <p:nvPicPr>
          <p:cNvPr id="516" name="Image" descr="Image"/>
          <p:cNvPicPr>
            <a:picLocks noChangeAspect="1"/>
          </p:cNvPicPr>
          <p:nvPr/>
        </p:nvPicPr>
        <p:blipFill>
          <a:blip r:embed="rId3">
            <a:extLst/>
          </a:blip>
          <a:stretch>
            <a:fillRect/>
          </a:stretch>
        </p:blipFill>
        <p:spPr>
          <a:xfrm>
            <a:off x="5999536" y="4058334"/>
            <a:ext cx="2850629" cy="2606291"/>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519" name="This course covers the history of the long twentieth century, beginning in 1870 and ending in 2016:…"/>
          <p:cNvSpPr txBox="1"/>
          <p:nvPr>
            <p:ph type="body" idx="4294967295"/>
          </p:nvPr>
        </p:nvSpPr>
        <p:spPr>
          <a:xfrm>
            <a:off x="277662" y="1267120"/>
            <a:ext cx="5332033" cy="5397505"/>
          </a:xfrm>
          <a:prstGeom prst="rect">
            <a:avLst/>
          </a:prstGeom>
        </p:spPr>
        <p:txBody>
          <a:bodyPr lIns="45718" tIns="45718" rIns="45718" bIns="45718" anchor="t"/>
          <a:lstStyle/>
          <a:p>
            <a:pPr marL="0" indent="0" defTabSz="288036">
              <a:spcBef>
                <a:spcPts val="700"/>
              </a:spcBef>
              <a:buSzTx/>
              <a:buNone/>
              <a:defRPr b="1" sz="1800">
                <a:uFill>
                  <a:solidFill>
                    <a:srgbClr val="000000"/>
                  </a:solidFill>
                </a:uFill>
                <a:latin typeface="+mj-lt"/>
                <a:ea typeface="+mj-ea"/>
                <a:cs typeface="+mj-cs"/>
                <a:sym typeface="Helvetica"/>
              </a:defRPr>
            </a:pPr>
            <a:r>
              <a:t>Toqueville on the rich as “elder brothers” in 1848:</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520" name="Image" descr="Image"/>
          <p:cNvPicPr>
            <a:picLocks noChangeAspect="1"/>
          </p:cNvPicPr>
          <p:nvPr/>
        </p:nvPicPr>
        <p:blipFill>
          <a:blip r:embed="rId2">
            <a:extLst/>
          </a:blip>
          <a:stretch>
            <a:fillRect/>
          </a:stretch>
        </p:blipFill>
        <p:spPr>
          <a:xfrm>
            <a:off x="5609692" y="1267123"/>
            <a:ext cx="3240472" cy="5397502"/>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523" name="This course covers the history of the long twentieth century, beginning in 1870 and ending in 2016:…"/>
          <p:cNvSpPr txBox="1"/>
          <p:nvPr>
            <p:ph type="body" idx="4294967295"/>
          </p:nvPr>
        </p:nvSpPr>
        <p:spPr>
          <a:xfrm>
            <a:off x="277663" y="1267120"/>
            <a:ext cx="5699782"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Dean Acheson, Secretary of State for Harry S Truman:</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524" name="Image" descr="Image"/>
          <p:cNvPicPr>
            <a:picLocks noChangeAspect="1"/>
          </p:cNvPicPr>
          <p:nvPr/>
        </p:nvPicPr>
        <p:blipFill>
          <a:blip r:embed="rId2">
            <a:extLst/>
          </a:blip>
          <a:stretch>
            <a:fillRect/>
          </a:stretch>
        </p:blipFill>
        <p:spPr>
          <a:xfrm>
            <a:off x="5977444" y="1267123"/>
            <a:ext cx="2872721" cy="5397502"/>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527" name="On to Chapter 3: Globalizing the World, 1870-1914 (&amp; Eichengreen, 1&amp;2):…"/>
          <p:cNvSpPr txBox="1"/>
          <p:nvPr>
            <p:ph type="body" idx="4294967295"/>
          </p:nvPr>
        </p:nvSpPr>
        <p:spPr>
          <a:xfrm>
            <a:off x="277663" y="1267120"/>
            <a:ext cx="8572501"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By 1810 the tide of empire had been clearly ebbing…</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528" name="Image" descr="Image"/>
          <p:cNvPicPr>
            <a:picLocks noChangeAspect="1"/>
          </p:cNvPicPr>
          <p:nvPr/>
        </p:nvPicPr>
        <p:blipFill>
          <a:blip r:embed="rId2">
            <a:extLst/>
          </a:blip>
          <a:stretch>
            <a:fillRect/>
          </a:stretch>
        </p:blipFill>
        <p:spPr>
          <a:xfrm>
            <a:off x="1517652" y="2370964"/>
            <a:ext cx="5466011" cy="38215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